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  <p:sldMasterId id="2147483850" r:id="rId2"/>
  </p:sldMasterIdLst>
  <p:notesMasterIdLst>
    <p:notesMasterId r:id="rId112"/>
  </p:notesMasterIdLst>
  <p:handoutMasterIdLst>
    <p:handoutMasterId r:id="rId113"/>
  </p:handoutMasterIdLst>
  <p:sldIdLst>
    <p:sldId id="256" r:id="rId3"/>
    <p:sldId id="928" r:id="rId4"/>
    <p:sldId id="960" r:id="rId5"/>
    <p:sldId id="777" r:id="rId6"/>
    <p:sldId id="885" r:id="rId7"/>
    <p:sldId id="886" r:id="rId8"/>
    <p:sldId id="887" r:id="rId9"/>
    <p:sldId id="888" r:id="rId10"/>
    <p:sldId id="889" r:id="rId11"/>
    <p:sldId id="890" r:id="rId12"/>
    <p:sldId id="933" r:id="rId13"/>
    <p:sldId id="825" r:id="rId14"/>
    <p:sldId id="943" r:id="rId15"/>
    <p:sldId id="944" r:id="rId16"/>
    <p:sldId id="946" r:id="rId17"/>
    <p:sldId id="949" r:id="rId18"/>
    <p:sldId id="948" r:id="rId19"/>
    <p:sldId id="947" r:id="rId20"/>
    <p:sldId id="950" r:id="rId21"/>
    <p:sldId id="945" r:id="rId22"/>
    <p:sldId id="951" r:id="rId23"/>
    <p:sldId id="952" r:id="rId24"/>
    <p:sldId id="953" r:id="rId25"/>
    <p:sldId id="954" r:id="rId26"/>
    <p:sldId id="955" r:id="rId27"/>
    <p:sldId id="956" r:id="rId28"/>
    <p:sldId id="957" r:id="rId29"/>
    <p:sldId id="958" r:id="rId30"/>
    <p:sldId id="871" r:id="rId31"/>
    <p:sldId id="959" r:id="rId32"/>
    <p:sldId id="935" r:id="rId33"/>
    <p:sldId id="936" r:id="rId34"/>
    <p:sldId id="937" r:id="rId35"/>
    <p:sldId id="938" r:id="rId36"/>
    <p:sldId id="939" r:id="rId37"/>
    <p:sldId id="891" r:id="rId38"/>
    <p:sldId id="940" r:id="rId39"/>
    <p:sldId id="869" r:id="rId40"/>
    <p:sldId id="941" r:id="rId41"/>
    <p:sldId id="942" r:id="rId42"/>
    <p:sldId id="962" r:id="rId43"/>
    <p:sldId id="894" r:id="rId44"/>
    <p:sldId id="961" r:id="rId45"/>
    <p:sldId id="963" r:id="rId46"/>
    <p:sldId id="990" r:id="rId47"/>
    <p:sldId id="966" r:id="rId48"/>
    <p:sldId id="965" r:id="rId49"/>
    <p:sldId id="967" r:id="rId50"/>
    <p:sldId id="968" r:id="rId51"/>
    <p:sldId id="874" r:id="rId52"/>
    <p:sldId id="969" r:id="rId53"/>
    <p:sldId id="970" r:id="rId54"/>
    <p:sldId id="971" r:id="rId55"/>
    <p:sldId id="972" r:id="rId56"/>
    <p:sldId id="973" r:id="rId57"/>
    <p:sldId id="974" r:id="rId58"/>
    <p:sldId id="975" r:id="rId59"/>
    <p:sldId id="987" r:id="rId60"/>
    <p:sldId id="988" r:id="rId61"/>
    <p:sldId id="983" r:id="rId62"/>
    <p:sldId id="985" r:id="rId63"/>
    <p:sldId id="986" r:id="rId64"/>
    <p:sldId id="989" r:id="rId65"/>
    <p:sldId id="930" r:id="rId66"/>
    <p:sldId id="991" r:id="rId67"/>
    <p:sldId id="992" r:id="rId68"/>
    <p:sldId id="993" r:id="rId69"/>
    <p:sldId id="931" r:id="rId70"/>
    <p:sldId id="932" r:id="rId71"/>
    <p:sldId id="787" r:id="rId72"/>
    <p:sldId id="788" r:id="rId73"/>
    <p:sldId id="779" r:id="rId74"/>
    <p:sldId id="995" r:id="rId75"/>
    <p:sldId id="996" r:id="rId76"/>
    <p:sldId id="998" r:id="rId77"/>
    <p:sldId id="997" r:id="rId78"/>
    <p:sldId id="999" r:id="rId79"/>
    <p:sldId id="802" r:id="rId80"/>
    <p:sldId id="1004" r:id="rId81"/>
    <p:sldId id="1003" r:id="rId82"/>
    <p:sldId id="1005" r:id="rId83"/>
    <p:sldId id="800" r:id="rId84"/>
    <p:sldId id="1006" r:id="rId85"/>
    <p:sldId id="795" r:id="rId86"/>
    <p:sldId id="796" r:id="rId87"/>
    <p:sldId id="1007" r:id="rId88"/>
    <p:sldId id="1008" r:id="rId89"/>
    <p:sldId id="1009" r:id="rId90"/>
    <p:sldId id="1010" r:id="rId91"/>
    <p:sldId id="1012" r:id="rId92"/>
    <p:sldId id="1011" r:id="rId93"/>
    <p:sldId id="1013" r:id="rId94"/>
    <p:sldId id="1014" r:id="rId95"/>
    <p:sldId id="794" r:id="rId96"/>
    <p:sldId id="790" r:id="rId97"/>
    <p:sldId id="792" r:id="rId98"/>
    <p:sldId id="826" r:id="rId99"/>
    <p:sldId id="916" r:id="rId100"/>
    <p:sldId id="917" r:id="rId101"/>
    <p:sldId id="918" r:id="rId102"/>
    <p:sldId id="919" r:id="rId103"/>
    <p:sldId id="920" r:id="rId104"/>
    <p:sldId id="921" r:id="rId105"/>
    <p:sldId id="922" r:id="rId106"/>
    <p:sldId id="923" r:id="rId107"/>
    <p:sldId id="924" r:id="rId108"/>
    <p:sldId id="925" r:id="rId109"/>
    <p:sldId id="926" r:id="rId110"/>
    <p:sldId id="927" r:id="rId111"/>
  </p:sldIdLst>
  <p:sldSz cx="9144000" cy="6858000" type="screen4x3"/>
  <p:notesSz cx="10234613" cy="7099300"/>
  <p:custDataLst>
    <p:tags r:id="rId114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93B5C"/>
    <a:srgbClr val="FBFBF9"/>
    <a:srgbClr val="6699FF"/>
    <a:srgbClr val="FF99CC"/>
    <a:srgbClr val="000099"/>
    <a:srgbClr val="0000CC"/>
    <a:srgbClr val="FFFFCC"/>
    <a:srgbClr val="0757A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0" autoAdjust="0"/>
    <p:restoredTop sz="95514" autoAdjust="0"/>
  </p:normalViewPr>
  <p:slideViewPr>
    <p:cSldViewPr>
      <p:cViewPr varScale="1">
        <p:scale>
          <a:sx n="120" d="100"/>
          <a:sy n="120" d="100"/>
        </p:scale>
        <p:origin x="120" y="4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8" d="100"/>
          <a:sy n="18" d="100"/>
        </p:scale>
        <p:origin x="131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117" Type="http://schemas.openxmlformats.org/officeDocument/2006/relationships/theme" Target="theme/theme1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5" Type="http://schemas.openxmlformats.org/officeDocument/2006/relationships/slide" Target="slides/slide3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113" Type="http://schemas.openxmlformats.org/officeDocument/2006/relationships/handoutMaster" Target="handoutMasters/handoutMaster1.xml"/><Relationship Id="rId118" Type="http://schemas.openxmlformats.org/officeDocument/2006/relationships/tableStyles" Target="tableStyles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08" Type="http://schemas.openxmlformats.org/officeDocument/2006/relationships/slide" Target="slides/slide106.xml"/><Relationship Id="rId54" Type="http://schemas.openxmlformats.org/officeDocument/2006/relationships/slide" Target="slides/slide52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15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6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378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7A3214-3A7D-448D-9071-BF3B2927B247}" type="datetimeFigureOut">
              <a:rPr lang="en-US"/>
              <a:pPr>
                <a:defRPr/>
              </a:pPr>
              <a:t>4/7/2021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2845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378" y="6742845"/>
            <a:ext cx="4435599" cy="35479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8A17864-8CD3-4C2D-9529-04AE8C1C55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3558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378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B041A94-5D76-4AC0-AE28-93C337A68AEA}" type="datetimeFigureOut">
              <a:rPr lang="zh-CN" altLang="en-US"/>
              <a:pPr>
                <a:defRPr/>
              </a:pPr>
              <a:t>2021/4/7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282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2971" y="3372251"/>
            <a:ext cx="8188671" cy="319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742845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378" y="6742845"/>
            <a:ext cx="4435599" cy="35479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ED8FF5A-CDA0-4634-A751-0735C418E7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524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187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78276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77562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696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99382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2107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34049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187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86693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9335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0875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7707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2504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135721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46990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6824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87068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05425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89402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95963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9548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23770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8497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00807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13442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28998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16251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830540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97849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371453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942304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3341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350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40211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81887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427579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738855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35617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152155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14230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11872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0656104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1356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56976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821780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2922126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0105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22838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01303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98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51439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102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715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94615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773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143141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1849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 baseline="0">
                <a:latin typeface="Calibri" panose="020F0502020204030204" pitchFamily="34" charset="0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aseline="0"/>
            </a:lvl1pPr>
          </a:lstStyle>
          <a:p>
            <a:r>
              <a:rPr lang="zh-CN" altLang="en-US" dirty="0" smtClean="0"/>
              <a:t>单击此处编辑母版副标题样式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44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71E1781-5B95-4D34-8FAA-B731E199F7FE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981CF36-0588-4910-83ED-2BB24C3C28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14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D28528-D7D3-428A-9724-37304FDA60A2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11959C7-21DC-410A-A5D5-556ECA3B52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6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04212" y="6485784"/>
            <a:ext cx="765175" cy="399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438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 baseline="0">
                <a:latin typeface="Calibri" panose="020F0502020204030204" pitchFamily="34" charset="0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aseline="0"/>
            </a:lvl1pPr>
          </a:lstStyle>
          <a:p>
            <a:r>
              <a:rPr lang="zh-CN" altLang="en-US" dirty="0" smtClean="0"/>
              <a:t>单击此处编辑母版副标题样式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90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8892480" cy="720080"/>
          </a:xfrm>
        </p:spPr>
        <p:txBody>
          <a:bodyPr/>
          <a:lstStyle>
            <a:lvl1pPr>
              <a:defRPr sz="3600" b="1" baseline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76256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720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3001C0-F876-4942-93FA-F2F83E3969C8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F99A609-7E38-4D81-91AA-E7D54CC7FD05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6950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86B2B35-04BC-4B6D-AD43-99C3031B198C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8C17E7-75FD-4773-AF49-A03C3A8C658E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05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497654E-4B71-4E68-B748-D78FFA9BDF87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C724439-A8DE-4E1C-B20F-82EA02B66030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25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baseline="0">
                <a:solidFill>
                  <a:srgbClr val="0000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0F96B03-D464-4A9A-9C3F-8755B92EE084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2623A38-29C6-47E2-9F7A-479D28BFA263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195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541026E-DB99-45B3-9AFC-278FD20B1894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E2A595-1C42-46E5-BB85-AFB1AC2ADF98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12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892480" cy="720080"/>
          </a:xfrm>
        </p:spPr>
        <p:txBody>
          <a:bodyPr/>
          <a:lstStyle>
            <a:lvl1pPr>
              <a:defRPr sz="3600" b="1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76256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859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AF0BBD8-B889-4866-80B5-E8941BBC55F7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80E573C-B586-4742-8370-BCDAE87131B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68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EED243E-1CC0-4A2D-B61B-3B2A073A72FC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0C6A025-2DB3-4DD7-AC93-5F6CF26C9BFE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616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ADCEE83-7FB2-4390-9D0B-5D3BE4F012B0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981CF36-0588-4910-83ED-2BB24C3C28F1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321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A2614FB-62F7-4965-AEBA-BE1A17802479}" type="datetime11">
              <a:rPr lang="zh-CN" altLang="en-US" smtClean="0">
                <a:solidFill>
                  <a:prstClr val="black"/>
                </a:solidFill>
              </a:rPr>
              <a:t>16:26:57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11959C7-21DC-410A-A5D5-556ECA3B52F5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55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04212" y="6485784"/>
            <a:ext cx="765175" cy="399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14186" y="6500192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D28905-6D47-4434-A569-9A906552D85D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F99A609-7E38-4D81-91AA-E7D54CC7FD05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97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8C17E7-75FD-4773-AF49-A03C3A8C658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D7ACDE-2725-4810-9ED5-DECB3DD5EAA3}" type="datetime11">
              <a:rPr lang="zh-CN" altLang="en-US" smtClean="0"/>
              <a:t>16:26:56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487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497654E-4B71-4E68-B748-D78FFA9BDF87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77000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6E3EBE-5FF8-482C-971E-3AF1DCB588DA}" type="datetime11">
              <a:rPr lang="zh-CN" altLang="en-US" smtClean="0"/>
              <a:t>16:26:56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99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2B88D4-4502-4287-BB0F-03F317BE313F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2623A38-29C6-47E2-9F7A-479D28BFA26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22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6BA53B-1738-4998-BC4D-0834018E26DE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E2A595-1C42-46E5-BB85-AFB1AC2ADF9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74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DE64A1B-48C9-4C43-8203-23D1DF1F6D91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80E573C-B586-4742-8370-BCDAE87131B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42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2700891-1C8E-4BA5-84BA-D05E69A1B736}" type="datetime11">
              <a:rPr lang="zh-CN" altLang="en-US" smtClean="0"/>
              <a:t>16:26:56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0C6A025-2DB3-4DD7-AC93-5F6CF26C9BF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40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85334"/>
            <a:ext cx="9144000" cy="400049"/>
          </a:xfrm>
          <a:prstGeom prst="rect">
            <a:avLst/>
          </a:prstGeom>
          <a:gradFill flip="none" rotWithShape="1">
            <a:gsLst>
              <a:gs pos="0">
                <a:srgbClr val="0757A0">
                  <a:shade val="30000"/>
                  <a:satMod val="115000"/>
                </a:srgbClr>
              </a:gs>
              <a:gs pos="50000">
                <a:srgbClr val="0757A0">
                  <a:shade val="67500"/>
                  <a:satMod val="115000"/>
                </a:srgbClr>
              </a:gs>
              <a:gs pos="100000">
                <a:srgbClr val="0757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-26988"/>
            <a:ext cx="88312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en-US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882650"/>
            <a:ext cx="86423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212" y="6485784"/>
            <a:ext cx="765175" cy="3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auto">
          <a:xfrm>
            <a:off x="1439068" y="6469078"/>
            <a:ext cx="626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</a:p>
        </p:txBody>
      </p:sp>
      <p:sp>
        <p:nvSpPr>
          <p:cNvPr id="17" name="Rectangle 6"/>
          <p:cNvSpPr txBox="1">
            <a:spLocks noChangeArrowheads="1"/>
          </p:cNvSpPr>
          <p:nvPr/>
        </p:nvSpPr>
        <p:spPr>
          <a:xfrm>
            <a:off x="6553200" y="6327775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>
              <a:lumMod val="10000"/>
            </a:schemeClr>
          </a:solidFill>
          <a:latin typeface="Arial" panose="020B0604020202020204" pitchFamily="34" charset="0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anose="020B0604020202020204" pitchFamily="34" charset="0"/>
          <a:ea typeface="黑体" pitchFamily="2" charset="-122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8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itchFamily="2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85334"/>
            <a:ext cx="9144000" cy="400049"/>
          </a:xfrm>
          <a:prstGeom prst="rect">
            <a:avLst/>
          </a:prstGeom>
          <a:gradFill flip="none" rotWithShape="1">
            <a:gsLst>
              <a:gs pos="0">
                <a:srgbClr val="0757A0">
                  <a:shade val="30000"/>
                  <a:satMod val="115000"/>
                </a:srgbClr>
              </a:gs>
              <a:gs pos="50000">
                <a:srgbClr val="0757A0">
                  <a:shade val="67500"/>
                  <a:satMod val="115000"/>
                </a:srgbClr>
              </a:gs>
              <a:gs pos="100000">
                <a:srgbClr val="0757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-26988"/>
            <a:ext cx="88312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en-US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882650"/>
            <a:ext cx="86423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212" y="6485784"/>
            <a:ext cx="765175" cy="3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auto">
          <a:xfrm>
            <a:off x="1439068" y="6469078"/>
            <a:ext cx="626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20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</a:p>
        </p:txBody>
      </p:sp>
      <p:sp>
        <p:nvSpPr>
          <p:cNvPr id="17" name="Rectangle 6"/>
          <p:cNvSpPr txBox="1">
            <a:spLocks noChangeArrowheads="1"/>
          </p:cNvSpPr>
          <p:nvPr/>
        </p:nvSpPr>
        <p:spPr>
          <a:xfrm>
            <a:off x="6553200" y="6327775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Arial"/>
              <a:ea typeface="+mn-ea"/>
            </a:endParaRP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81577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panose="020B0604020202020204" pitchFamily="34" charset="0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anose="020B0604020202020204" pitchFamily="34" charset="0"/>
          <a:ea typeface="黑体" pitchFamily="2" charset="-122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8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itchFamily="2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4.xml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6.pn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4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4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4.xml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0.png"/><Relationship Id="rId10" Type="http://schemas.openxmlformats.org/officeDocument/2006/relationships/image" Target="../media/image98.png"/><Relationship Id="rId4" Type="http://schemas.openxmlformats.org/officeDocument/2006/relationships/image" Target="../media/image920.png"/><Relationship Id="rId9" Type="http://schemas.openxmlformats.org/officeDocument/2006/relationships/image" Target="../media/image97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1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1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11.png"/><Relationship Id="rId1" Type="http://schemas.openxmlformats.org/officeDocument/2006/relationships/slideLayout" Target="../slideLayouts/slideLayout1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" Type="http://schemas.openxmlformats.org/officeDocument/2006/relationships/image" Target="../media/image560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5" Type="http://schemas.openxmlformats.org/officeDocument/2006/relationships/image" Target="../media/image690.png"/><Relationship Id="rId10" Type="http://schemas.openxmlformats.org/officeDocument/2006/relationships/image" Target="../media/image640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910997"/>
            <a:ext cx="7772400" cy="793750"/>
          </a:xfrm>
        </p:spPr>
        <p:txBody>
          <a:bodyPr anchor="t"/>
          <a:lstStyle/>
          <a:p>
            <a:pPr eaLnBrk="1" hangingPunct="1"/>
            <a:r>
              <a:rPr lang="zh-CN" altLang="en-US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基础博弈论</a:t>
            </a:r>
            <a:r>
              <a:rPr lang="en-US" altLang="zh-CN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4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 dirty="0" smtClean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471384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8700" y="1990552"/>
            <a:ext cx="7086600" cy="2806600"/>
          </a:xfrm>
        </p:spPr>
        <p:txBody>
          <a:bodyPr/>
          <a:lstStyle/>
          <a:p>
            <a:pPr eaLnBrk="1" hangingPunct="1">
              <a:defRPr/>
            </a:pP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主讲：李林静 副研究员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中国科学院自动化研究所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复杂系统管理与控制国家重点实验室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dirty="0" err="1" smtClean="0">
                <a:latin typeface="+mn-lt"/>
                <a:ea typeface="黑体" panose="02010609060101010101" pitchFamily="49" charset="-122"/>
              </a:rPr>
              <a:t>iBASIC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eaLnBrk="1" hangingPunct="1">
              <a:defRPr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中国科学院大学人工智能学院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雁栖湖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2021-4-6(13)</a:t>
            </a:r>
            <a:endParaRPr lang="zh-CN" altLang="en-US" dirty="0" smtClean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12847"/>
            <a:ext cx="829149" cy="829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16632"/>
            <a:ext cx="601593" cy="601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t="28019" b="33000"/>
          <a:stretch/>
        </p:blipFill>
        <p:spPr>
          <a:xfrm>
            <a:off x="2575422" y="129627"/>
            <a:ext cx="1284113" cy="500555"/>
          </a:xfrm>
          <a:prstGeom prst="rect">
            <a:avLst/>
          </a:prstGeom>
        </p:spPr>
      </p:pic>
      <p:pic>
        <p:nvPicPr>
          <p:cNvPr id="10" name="图片 9" descr="蓝色we副本副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1680" y="68896"/>
            <a:ext cx="734768" cy="6493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例：公平分摊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团购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883919"/>
                <a:ext cx="9252520" cy="5301123"/>
              </a:xfrm>
            </p:spPr>
            <p:txBody>
              <a:bodyPr/>
              <a:lstStyle/>
              <a:p>
                <a:r>
                  <a:rPr lang="zh-CN" altLang="en-US" dirty="0" smtClean="0"/>
                  <a:t>单价：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元，两件</a:t>
                </a:r>
                <a:r>
                  <a:rPr lang="en-US" altLang="zh-CN" dirty="0" smtClean="0"/>
                  <a:t>95</a:t>
                </a:r>
                <a:r>
                  <a:rPr lang="zh-CN" altLang="en-US" dirty="0" smtClean="0"/>
                  <a:t>折，三件</a:t>
                </a:r>
                <a:r>
                  <a:rPr lang="en-US" altLang="zh-CN" dirty="0" smtClean="0"/>
                  <a:t>88</a:t>
                </a:r>
                <a:r>
                  <a:rPr lang="zh-CN" altLang="en-US" dirty="0" smtClean="0"/>
                  <a:t>折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买两件：</a:t>
                </a:r>
                <a:r>
                  <a:rPr lang="en-US" altLang="zh-CN" dirty="0" smtClean="0"/>
                  <a:t>19</a:t>
                </a:r>
                <a:r>
                  <a:rPr lang="zh-CN" altLang="en-US" dirty="0" smtClean="0"/>
                  <a:t>元，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收益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元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r>
                  <a:rPr lang="en-US" altLang="zh-CN" dirty="0" smtClean="0"/>
                  <a:t>B</a:t>
                </a:r>
                <a:r>
                  <a:rPr lang="zh-CN" altLang="en-US" dirty="0"/>
                  <a:t>买一件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元，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收益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0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元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拼团：</a:t>
                </a:r>
                <a:r>
                  <a:rPr lang="en-US" altLang="zh-CN" dirty="0" smtClean="0"/>
                  <a:t>26.4</a:t>
                </a:r>
                <a:r>
                  <a:rPr lang="zh-CN" altLang="en-US" dirty="0" smtClean="0"/>
                  <a:t>元，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总收益</a:t>
                </a:r>
                <a:r>
                  <a:rPr lang="en-US" altLang="zh-CN" dirty="0" smtClean="0">
                    <a:solidFill>
                      <a:srgbClr val="0000FF"/>
                    </a:solidFill>
                  </a:rPr>
                  <a:t>3.6</a:t>
                </a:r>
                <a:r>
                  <a:rPr lang="zh-CN" altLang="en-US" dirty="0" smtClean="0">
                    <a:solidFill>
                      <a:srgbClr val="0000FF"/>
                    </a:solidFill>
                  </a:rPr>
                  <a:t>元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endParaRPr lang="en-US" altLang="zh-CN" sz="1600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altLang="zh-CN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=2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1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:r>
                  <a:rPr lang="en-US" altLang="zh-CN" i="1" dirty="0" smtClean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3.6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1−0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3.6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2.3=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20−17.7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1 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0−0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3.6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1.3=10−8.7</m:t>
                    </m:r>
                  </m:oMath>
                </a14:m>
                <a:endParaRPr lang="en-US" altLang="zh-CN" sz="2800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3919"/>
                <a:ext cx="9252520" cy="5301123"/>
              </a:xfrm>
              <a:blipFill rotWithShape="0">
                <a:blip r:embed="rId2"/>
                <a:stretch>
                  <a:fillRect l="-593" t="-1839" b="-20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4283968" y="3521904"/>
                <a:ext cx="4406912" cy="5034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rgbClr val="0000FF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})]</m:t>
                    </m:r>
                  </m:oMath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968" y="3521904"/>
                <a:ext cx="4406912" cy="503471"/>
              </a:xfrm>
              <a:prstGeom prst="rect">
                <a:avLst/>
              </a:prstGeom>
              <a:blipFill rotWithShape="0">
                <a:blip r:embed="rId3"/>
                <a:stretch>
                  <a:fillRect t="-73171" b="-1268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4838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07504" y="3861048"/>
            <a:ext cx="8902352" cy="25922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79512" y="908720"/>
            <a:ext cx="8830344" cy="26642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博弈思想与博弈论简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史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955928"/>
            <a:ext cx="8892480" cy="2113032"/>
          </a:xfrm>
        </p:spPr>
        <p:txBody>
          <a:bodyPr/>
          <a:lstStyle/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1944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/>
              <a:t> Von Neumann &amp; Morgenstern</a:t>
            </a:r>
            <a:r>
              <a:rPr lang="zh-CN" altLang="en-US" sz="2800" dirty="0" smtClean="0"/>
              <a:t>，现代起点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          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博弈论与经济行为</a:t>
            </a:r>
            <a:r>
              <a:rPr lang="en-US" altLang="zh-CN" sz="2800" dirty="0"/>
              <a:t>》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1950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Nash</a:t>
            </a:r>
            <a:r>
              <a:rPr lang="zh-CN" altLang="en-US" sz="2800" dirty="0"/>
              <a:t>，非合作博弈</a:t>
            </a:r>
            <a:r>
              <a:rPr lang="zh-CN" altLang="en-US" sz="2800" dirty="0" smtClean="0"/>
              <a:t>，纳什均衡及存在性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Rand</a:t>
            </a:r>
            <a:r>
              <a:rPr lang="zh-CN" altLang="en-US" sz="2800" dirty="0" smtClean="0"/>
              <a:t>公司，博弈实验，战略、冲突分析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1952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Shapley</a:t>
            </a:r>
            <a:r>
              <a:rPr lang="zh-CN" altLang="en-US" sz="2800" dirty="0"/>
              <a:t> ，合作博弈，</a:t>
            </a:r>
            <a:r>
              <a:rPr lang="en-US" altLang="zh-CN" sz="2800" dirty="0"/>
              <a:t>C</a:t>
            </a:r>
            <a:r>
              <a:rPr lang="en-US" altLang="zh-CN" sz="2800" dirty="0" smtClean="0"/>
              <a:t>ore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Shapley</a:t>
            </a:r>
            <a:r>
              <a:rPr lang="zh-CN" altLang="en-US" sz="2800" dirty="0" smtClean="0"/>
              <a:t>值</a:t>
            </a:r>
            <a:endParaRPr lang="en-US" altLang="zh-CN" sz="2800" dirty="0" smtClean="0"/>
          </a:p>
          <a:p>
            <a:pPr algn="just"/>
            <a:endParaRPr lang="en-US" altLang="zh-CN" sz="1800" dirty="0" smtClean="0"/>
          </a:p>
          <a:p>
            <a:pPr algn="just"/>
            <a:r>
              <a:rPr lang="en-US" altLang="zh-CN" sz="2800" dirty="0" smtClean="0"/>
              <a:t>1965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Selten</a:t>
            </a:r>
            <a:r>
              <a:rPr lang="zh-CN" altLang="en-US" sz="2800" dirty="0"/>
              <a:t> ，动态博弈，</a:t>
            </a:r>
            <a:r>
              <a:rPr lang="zh-CN" altLang="en-US" sz="2800" dirty="0" smtClean="0"/>
              <a:t>子博弈完美均衡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1967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Harsanyi</a:t>
            </a:r>
            <a:r>
              <a:rPr lang="zh-CN" altLang="en-US" sz="2800" dirty="0" smtClean="0"/>
              <a:t>，不完全信息博弈，贝叶斯纳什均衡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1972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Smith</a:t>
            </a:r>
            <a:r>
              <a:rPr lang="zh-CN" altLang="en-US" sz="2800" dirty="0" smtClean="0"/>
              <a:t>，进化博弈论，进化稳定策略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1982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Kreps &amp; Wilson</a:t>
            </a:r>
            <a:r>
              <a:rPr lang="zh-CN" altLang="en-US" sz="2800" dirty="0" smtClean="0"/>
              <a:t>，序贯均衡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1991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Fudenberg</a:t>
            </a:r>
            <a:r>
              <a:rPr lang="en-US" altLang="zh-CN" sz="2800" dirty="0" smtClean="0"/>
              <a:t> &amp; </a:t>
            </a:r>
            <a:r>
              <a:rPr lang="en-US" altLang="zh-CN" sz="2800" dirty="0" err="1" smtClean="0"/>
              <a:t>Tirole</a:t>
            </a:r>
            <a:r>
              <a:rPr lang="zh-CN" altLang="en-US" sz="2800" dirty="0"/>
              <a:t> ，完美</a:t>
            </a:r>
            <a:r>
              <a:rPr lang="zh-CN" altLang="en-US" sz="2800" dirty="0" smtClean="0"/>
              <a:t>贝叶斯均衡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8639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弈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论成就认可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193656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800" dirty="0"/>
              <a:t>博</a:t>
            </a:r>
            <a:r>
              <a:rPr lang="zh-CN" altLang="en-US" sz="2800" dirty="0" smtClean="0"/>
              <a:t>弈论解析模型</a:t>
            </a:r>
            <a:r>
              <a:rPr lang="en-US" altLang="zh-CN" sz="2800" dirty="0" smtClean="0"/>
              <a:t>1950—1990</a:t>
            </a:r>
            <a:r>
              <a:rPr lang="zh-CN" altLang="en-US" sz="2800" dirty="0" smtClean="0"/>
              <a:t>基本成型</a:t>
            </a:r>
            <a:endParaRPr lang="en-US" altLang="zh-CN" sz="2800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dirty="0" smtClean="0"/>
              <a:t>高峰 </a:t>
            </a:r>
            <a:r>
              <a:rPr lang="en-US" altLang="zh-CN" sz="2400" dirty="0" smtClean="0"/>
              <a:t>~~1970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400" dirty="0" smtClean="0"/>
              <a:t>1994—2020</a:t>
            </a:r>
            <a:r>
              <a:rPr lang="zh-CN" altLang="en-US" sz="2400" dirty="0" smtClean="0"/>
              <a:t>，</a:t>
            </a:r>
            <a:r>
              <a:rPr lang="en-US" altLang="zh-CN" sz="2400" dirty="0">
                <a:solidFill>
                  <a:srgbClr val="C00000"/>
                </a:solidFill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</a:rPr>
              <a:t>次</a:t>
            </a:r>
            <a:r>
              <a:rPr lang="en-US" altLang="zh-CN" sz="2400" dirty="0" smtClean="0">
                <a:solidFill>
                  <a:srgbClr val="C00000"/>
                </a:solidFill>
              </a:rPr>
              <a:t>20</a:t>
            </a:r>
            <a:r>
              <a:rPr lang="zh-CN" altLang="en-US" sz="2400" dirty="0" smtClean="0">
                <a:solidFill>
                  <a:srgbClr val="C00000"/>
                </a:solidFill>
              </a:rPr>
              <a:t>人</a:t>
            </a:r>
            <a:r>
              <a:rPr lang="en-US" altLang="zh-CN" sz="2400" dirty="0" smtClean="0">
                <a:solidFill>
                  <a:srgbClr val="C00000"/>
                </a:solidFill>
              </a:rPr>
              <a:t>Nobel</a:t>
            </a:r>
            <a:r>
              <a:rPr lang="zh-CN" altLang="en-US" sz="2400" dirty="0" smtClean="0">
                <a:solidFill>
                  <a:srgbClr val="C00000"/>
                </a:solidFill>
              </a:rPr>
              <a:t>经济学奖</a:t>
            </a:r>
            <a:endParaRPr lang="en-US" altLang="zh-CN" sz="2400" dirty="0" smtClean="0">
              <a:solidFill>
                <a:srgbClr val="C00000"/>
              </a:solidFill>
            </a:endParaRPr>
          </a:p>
        </p:txBody>
      </p:sp>
      <p:sp>
        <p:nvSpPr>
          <p:cNvPr id="5" name="内容占位符 19"/>
          <p:cNvSpPr txBox="1">
            <a:spLocks/>
          </p:cNvSpPr>
          <p:nvPr/>
        </p:nvSpPr>
        <p:spPr bwMode="auto">
          <a:xfrm>
            <a:off x="251520" y="3861048"/>
            <a:ext cx="8649865" cy="1944216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800" kern="0" dirty="0" smtClean="0"/>
              <a:t>博弈论行为模型与实验验证</a:t>
            </a:r>
            <a:r>
              <a:rPr lang="en-US" altLang="zh-CN" sz="2800" kern="0" dirty="0" smtClean="0"/>
              <a:t>1990</a:t>
            </a:r>
            <a:r>
              <a:rPr lang="en-US" altLang="zh-CN" sz="2800" dirty="0"/>
              <a:t>—</a:t>
            </a:r>
            <a:r>
              <a:rPr lang="zh-CN" altLang="en-US" sz="2800" kern="0" dirty="0" smtClean="0"/>
              <a:t>今</a:t>
            </a:r>
            <a:endParaRPr lang="en-US" altLang="zh-CN" sz="2800" kern="0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kern="0" dirty="0" smtClean="0"/>
              <a:t>羊群效应、嫉妒、利他、公平、锚定效应、框架</a:t>
            </a:r>
            <a:endParaRPr lang="en-US" altLang="zh-CN" sz="2400" kern="0" dirty="0" smtClean="0"/>
          </a:p>
          <a:p>
            <a:pPr lvl="1" algn="just">
              <a:lnSpc>
                <a:spcPct val="150000"/>
              </a:lnSpc>
            </a:pPr>
            <a:r>
              <a:rPr lang="en-US" altLang="zh-CN" sz="2400" kern="0" dirty="0" smtClean="0"/>
              <a:t>2002</a:t>
            </a:r>
            <a:r>
              <a:rPr lang="en-US" altLang="zh-CN" sz="2400" dirty="0" smtClean="0"/>
              <a:t>—</a:t>
            </a:r>
            <a:r>
              <a:rPr lang="en-US" altLang="zh-CN" sz="2400" kern="0" dirty="0" smtClean="0"/>
              <a:t>2020</a:t>
            </a:r>
            <a:r>
              <a:rPr lang="zh-CN" altLang="en-US" sz="2400" kern="0" dirty="0" smtClean="0"/>
              <a:t>，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 3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次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6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人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Nobel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经济学奖</a:t>
            </a: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19633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24744"/>
            <a:ext cx="1809750" cy="1809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645024"/>
            <a:ext cx="1809750" cy="1809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37818" y="1152456"/>
            <a:ext cx="1770036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Lloyd </a:t>
            </a:r>
            <a:r>
              <a:rPr lang="en-US" altLang="zh-CN" sz="1200" b="1" dirty="0" smtClean="0"/>
              <a:t>Shapley</a:t>
            </a:r>
          </a:p>
          <a:p>
            <a:r>
              <a:rPr lang="en-US" altLang="zh-CN" sz="1200" dirty="0" smtClean="0"/>
              <a:t>1923—2016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2012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/>
              <a:t>Core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Stable Matching</a:t>
            </a:r>
          </a:p>
          <a:p>
            <a:r>
              <a:rPr lang="en-US" altLang="zh-CN" sz="1200" dirty="0" smtClean="0"/>
              <a:t>Kernel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Nucleolus</a:t>
            </a:r>
          </a:p>
          <a:p>
            <a:r>
              <a:rPr lang="en-US" altLang="zh-CN" sz="1200" dirty="0" smtClean="0"/>
              <a:t>Shapley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37818" y="3765069"/>
            <a:ext cx="182614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Alvin E. Roth</a:t>
            </a:r>
            <a:endParaRPr lang="en-US" altLang="zh-CN" sz="1200" b="1" dirty="0"/>
          </a:p>
          <a:p>
            <a:r>
              <a:rPr lang="en-US" altLang="zh-CN" sz="1200" dirty="0" smtClean="0"/>
              <a:t>1951—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2012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/>
              <a:t>Stable </a:t>
            </a:r>
            <a:r>
              <a:rPr lang="en-US" altLang="zh-CN" sz="1200" dirty="0"/>
              <a:t>Matching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择偶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、择校、器官捐献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5076056" y="1444134"/>
            <a:ext cx="3834680" cy="64633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One </a:t>
            </a:r>
            <a:r>
              <a:rPr lang="en-US" altLang="zh-CN" dirty="0">
                <a:solidFill>
                  <a:srgbClr val="FF0000"/>
                </a:solidFill>
              </a:rPr>
              <a:t>of the giants of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i="1" u="sng" dirty="0" smtClean="0">
                <a:solidFill>
                  <a:srgbClr val="FF0000"/>
                </a:solidFill>
              </a:rPr>
              <a:t>game </a:t>
            </a:r>
            <a:r>
              <a:rPr lang="en-US" altLang="zh-CN" i="1" u="sng" dirty="0">
                <a:solidFill>
                  <a:srgbClr val="FF0000"/>
                </a:solidFill>
              </a:rPr>
              <a:t>theory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 economic theory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69260" y="21955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美国经济学会，</a:t>
            </a:r>
            <a:r>
              <a:rPr lang="en-US" altLang="zh-CN" dirty="0" smtClean="0"/>
              <a:t>2016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076056" y="4227875"/>
            <a:ext cx="3834680" cy="72327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美国科学院院士，</a:t>
            </a:r>
            <a:r>
              <a:rPr lang="en-US" altLang="zh-CN" dirty="0" smtClean="0">
                <a:solidFill>
                  <a:srgbClr val="FF0000"/>
                </a:solidFill>
              </a:rPr>
              <a:t>2013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美国经济学会会长，</a:t>
            </a:r>
            <a:r>
              <a:rPr lang="en-US" altLang="zh-CN" dirty="0" smtClean="0">
                <a:solidFill>
                  <a:srgbClr val="FF0000"/>
                </a:solidFill>
              </a:rPr>
              <a:t>2017—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41"/>
          <p:cNvSpPr txBox="1"/>
          <p:nvPr/>
        </p:nvSpPr>
        <p:spPr>
          <a:xfrm>
            <a:off x="1493211" y="6453336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给定规则，决定如何合作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2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49786" y="951982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John Nash</a:t>
            </a:r>
          </a:p>
          <a:p>
            <a:r>
              <a:rPr lang="en-US" altLang="zh-CN" sz="1200" dirty="0" smtClean="0"/>
              <a:t>1928—2015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1994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9786" y="2847515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err="1"/>
              <a:t>Reinhard</a:t>
            </a:r>
            <a:r>
              <a:rPr lang="en-US" altLang="zh-CN" sz="1200" b="1" dirty="0"/>
              <a:t> </a:t>
            </a:r>
            <a:r>
              <a:rPr lang="en-US" altLang="zh-CN" sz="1200" b="1" dirty="0" err="1"/>
              <a:t>Selten</a:t>
            </a:r>
            <a:endParaRPr lang="en-US" altLang="zh-CN" sz="1200" b="1" dirty="0"/>
          </a:p>
          <a:p>
            <a:r>
              <a:rPr lang="en-US" altLang="zh-CN" sz="1200" dirty="0" smtClean="0"/>
              <a:t>1930—2015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1994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博弈完美均衡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颤抖手均衡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1444"/>
          <a:stretch/>
        </p:blipFill>
        <p:spPr>
          <a:xfrm>
            <a:off x="539552" y="836712"/>
            <a:ext cx="1809750" cy="1800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b="29751"/>
          <a:stretch/>
        </p:blipFill>
        <p:spPr>
          <a:xfrm>
            <a:off x="4782967" y="850156"/>
            <a:ext cx="1805257" cy="1800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04248" y="965426"/>
            <a:ext cx="172354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John </a:t>
            </a:r>
            <a:r>
              <a:rPr lang="en-US" altLang="zh-CN" sz="1200" b="1" dirty="0" err="1" smtClean="0"/>
              <a:t>Harsanyi</a:t>
            </a:r>
            <a:endParaRPr lang="en-US" altLang="zh-CN" sz="1200" b="1" dirty="0" smtClean="0"/>
          </a:p>
          <a:p>
            <a:r>
              <a:rPr lang="en-US" altLang="zh-CN" sz="1200" dirty="0" smtClean="0"/>
              <a:t>1920—2010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1994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尼转换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26586"/>
          <a:stretch/>
        </p:blipFill>
        <p:spPr>
          <a:xfrm>
            <a:off x="543323" y="2724470"/>
            <a:ext cx="1809750" cy="181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b="28350"/>
          <a:stretch/>
        </p:blipFill>
        <p:spPr>
          <a:xfrm>
            <a:off x="4782967" y="4653136"/>
            <a:ext cx="1825834" cy="180176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804248" y="4769186"/>
            <a:ext cx="172354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Jean </a:t>
            </a:r>
            <a:r>
              <a:rPr lang="en-US" altLang="zh-CN" sz="1200" b="1" dirty="0" err="1"/>
              <a:t>Tirole</a:t>
            </a:r>
            <a:endParaRPr lang="en-US" altLang="zh-CN" sz="1200" b="1" dirty="0"/>
          </a:p>
          <a:p>
            <a:r>
              <a:rPr lang="en-US" altLang="zh-CN" sz="1200" dirty="0" smtClean="0"/>
              <a:t>1953—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2014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完美贝叶斯均衡、机制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垄断、规制、创新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5730" b="31802"/>
          <a:stretch/>
        </p:blipFill>
        <p:spPr>
          <a:xfrm>
            <a:off x="539839" y="4627778"/>
            <a:ext cx="1809463" cy="184619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49786" y="4743048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Robert</a:t>
            </a:r>
            <a:r>
              <a:rPr lang="en-US" altLang="zh-CN" sz="1200" dirty="0"/>
              <a:t> </a:t>
            </a:r>
            <a:r>
              <a:rPr lang="en-US" altLang="zh-CN" sz="1200" b="1" dirty="0" err="1" smtClean="0"/>
              <a:t>Aumann</a:t>
            </a:r>
            <a:endParaRPr lang="en-US" altLang="zh-CN" sz="1200" b="1" dirty="0"/>
          </a:p>
          <a:p>
            <a:r>
              <a:rPr lang="en-US" altLang="zh-CN" sz="1200" dirty="0" smtClean="0"/>
              <a:t>1930—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2005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共同知识、相关均衡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重复博弈分析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b="21197"/>
          <a:stretch/>
        </p:blipFill>
        <p:spPr>
          <a:xfrm>
            <a:off x="4774333" y="2738967"/>
            <a:ext cx="1813891" cy="17867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804248" y="2754794"/>
            <a:ext cx="1739579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Thomas Schelling</a:t>
            </a:r>
          </a:p>
          <a:p>
            <a:r>
              <a:rPr lang="en-US" altLang="zh-CN" sz="1200" dirty="0" smtClean="0"/>
              <a:t>1921—2016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2005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焦点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(Focal Point)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smtClean="0"/>
              <a:t>commitment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军备控制、核武器消减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1"/>
          <p:cNvSpPr txBox="1"/>
          <p:nvPr/>
        </p:nvSpPr>
        <p:spPr>
          <a:xfrm>
            <a:off x="1436880" y="6473972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定规则，决定如何对抗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0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“逆向博弈论”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2963"/>
            <a:ext cx="884376" cy="11086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527" y="912653"/>
            <a:ext cx="231542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1996</a:t>
            </a:r>
            <a:r>
              <a:rPr lang="zh-CN" altLang="en-US" dirty="0" smtClean="0"/>
              <a:t>：机制设计理论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39551" y="3645024"/>
            <a:ext cx="357950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2001</a:t>
            </a:r>
            <a:r>
              <a:rPr lang="zh-CN" altLang="en-US" dirty="0" smtClean="0"/>
              <a:t>：信息经济学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053926" y="912653"/>
            <a:ext cx="342364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：机制设计理论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12519" y="3638132"/>
            <a:ext cx="255314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：合同理论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08" y="4188276"/>
            <a:ext cx="921008" cy="11543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6339"/>
          <a:stretch/>
        </p:blipFill>
        <p:spPr>
          <a:xfrm>
            <a:off x="6938740" y="4179577"/>
            <a:ext cx="905879" cy="11652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/>
          <a:srcRect l="9179" r="13880"/>
          <a:stretch/>
        </p:blipFill>
        <p:spPr>
          <a:xfrm>
            <a:off x="3140163" y="1405604"/>
            <a:ext cx="896834" cy="110864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/>
          <a:srcRect b="2485"/>
          <a:stretch/>
        </p:blipFill>
        <p:spPr>
          <a:xfrm>
            <a:off x="4335863" y="1405604"/>
            <a:ext cx="844877" cy="110475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/>
          <a:srcRect l="27641" r="28679" b="63409"/>
          <a:stretch/>
        </p:blipFill>
        <p:spPr>
          <a:xfrm>
            <a:off x="512383" y="4149080"/>
            <a:ext cx="936105" cy="117804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3200" y="4152041"/>
            <a:ext cx="961431" cy="117508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/>
          <a:srcRect l="14175"/>
          <a:stretch/>
        </p:blipFill>
        <p:spPr>
          <a:xfrm>
            <a:off x="3084313" y="4161902"/>
            <a:ext cx="1000053" cy="116522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0"/>
          <a:srcRect b="17264"/>
          <a:stretch/>
        </p:blipFill>
        <p:spPr>
          <a:xfrm>
            <a:off x="1646046" y="1405604"/>
            <a:ext cx="924931" cy="115212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1"/>
          <a:srcRect b="14590"/>
          <a:stretch/>
        </p:blipFill>
        <p:spPr>
          <a:xfrm>
            <a:off x="425993" y="1405604"/>
            <a:ext cx="897651" cy="1152128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107504" y="3277812"/>
            <a:ext cx="885646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4599066" y="3261864"/>
            <a:ext cx="1" cy="2736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51520" y="2635039"/>
            <a:ext cx="1200970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James </a:t>
            </a:r>
            <a:r>
              <a:rPr lang="en-US" altLang="zh-CN" sz="1100" b="1" dirty="0" err="1" smtClean="0"/>
              <a:t>Mirrlees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1936—2018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1475656" y="2629740"/>
            <a:ext cx="1215397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William </a:t>
            </a:r>
            <a:r>
              <a:rPr lang="en-US" altLang="zh-CN" sz="1100" b="1" dirty="0" err="1" smtClean="0"/>
              <a:t>Vickrey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1914—1996</a:t>
            </a:r>
            <a:endParaRPr lang="zh-CN" altLang="en-US" sz="1100" dirty="0"/>
          </a:p>
        </p:txBody>
      </p:sp>
      <p:sp>
        <p:nvSpPr>
          <p:cNvPr id="24" name="矩形 23"/>
          <p:cNvSpPr/>
          <p:nvPr/>
        </p:nvSpPr>
        <p:spPr>
          <a:xfrm>
            <a:off x="392528" y="5520103"/>
            <a:ext cx="1202572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George </a:t>
            </a:r>
            <a:r>
              <a:rPr lang="en-US" altLang="zh-CN" sz="1100" b="1" dirty="0" err="1"/>
              <a:t>Akerlof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1940—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1664511" y="5520103"/>
            <a:ext cx="1242648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Michael Spence</a:t>
            </a:r>
          </a:p>
          <a:p>
            <a:pPr algn="ctr"/>
            <a:r>
              <a:rPr lang="en-US" altLang="zh-CN" sz="1100" dirty="0" smtClean="0"/>
              <a:t>1943—</a:t>
            </a:r>
            <a:endParaRPr lang="zh-CN" altLang="en-US" sz="1100" dirty="0"/>
          </a:p>
        </p:txBody>
      </p:sp>
      <p:sp>
        <p:nvSpPr>
          <p:cNvPr id="30" name="矩形 29"/>
          <p:cNvSpPr/>
          <p:nvPr/>
        </p:nvSpPr>
        <p:spPr>
          <a:xfrm>
            <a:off x="3032663" y="5524752"/>
            <a:ext cx="1179297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Joseph Stiglitz</a:t>
            </a:r>
          </a:p>
          <a:p>
            <a:pPr algn="ctr"/>
            <a:r>
              <a:rPr lang="en-US" altLang="zh-CN" sz="1100" dirty="0" smtClean="0"/>
              <a:t>1943—</a:t>
            </a:r>
            <a:endParaRPr lang="zh-CN" altLang="en-US" sz="1100" dirty="0"/>
          </a:p>
        </p:txBody>
      </p:sp>
      <p:sp>
        <p:nvSpPr>
          <p:cNvPr id="31" name="矩形 30"/>
          <p:cNvSpPr/>
          <p:nvPr/>
        </p:nvSpPr>
        <p:spPr>
          <a:xfrm>
            <a:off x="2987824" y="2628338"/>
            <a:ext cx="1226618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Leonid </a:t>
            </a:r>
            <a:r>
              <a:rPr lang="en-US" altLang="zh-CN" sz="1100" b="1" dirty="0" err="1"/>
              <a:t>Hurwicz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1917—2008</a:t>
            </a:r>
            <a:endParaRPr lang="zh-CN" altLang="en-US" sz="1100" dirty="0"/>
          </a:p>
        </p:txBody>
      </p:sp>
      <p:sp>
        <p:nvSpPr>
          <p:cNvPr id="38" name="矩形 37"/>
          <p:cNvSpPr/>
          <p:nvPr/>
        </p:nvSpPr>
        <p:spPr>
          <a:xfrm>
            <a:off x="4273426" y="2628337"/>
            <a:ext cx="96693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Eric </a:t>
            </a:r>
            <a:r>
              <a:rPr lang="en-US" altLang="zh-CN" sz="1100" b="1" dirty="0" err="1"/>
              <a:t>Maskin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1950—</a:t>
            </a:r>
            <a:endParaRPr lang="zh-CN" altLang="en-US" sz="1100" dirty="0"/>
          </a:p>
        </p:txBody>
      </p:sp>
      <p:sp>
        <p:nvSpPr>
          <p:cNvPr id="39" name="矩形 38"/>
          <p:cNvSpPr/>
          <p:nvPr/>
        </p:nvSpPr>
        <p:spPr>
          <a:xfrm>
            <a:off x="5353546" y="2630901"/>
            <a:ext cx="1250663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 smtClean="0"/>
              <a:t>Roger Myerson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1951—</a:t>
            </a:r>
            <a:endParaRPr lang="zh-CN" altLang="en-US" sz="1100" dirty="0"/>
          </a:p>
        </p:txBody>
      </p:sp>
      <p:sp>
        <p:nvSpPr>
          <p:cNvPr id="40" name="矩形 39"/>
          <p:cNvSpPr/>
          <p:nvPr/>
        </p:nvSpPr>
        <p:spPr>
          <a:xfrm>
            <a:off x="6710651" y="5518393"/>
            <a:ext cx="1367682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Bengt </a:t>
            </a:r>
            <a:r>
              <a:rPr lang="en-US" altLang="zh-CN" sz="1100" b="1" dirty="0" err="1"/>
              <a:t>Holmström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1949—</a:t>
            </a:r>
            <a:endParaRPr lang="zh-CN" altLang="en-US" sz="1100" dirty="0"/>
          </a:p>
        </p:txBody>
      </p:sp>
      <p:sp>
        <p:nvSpPr>
          <p:cNvPr id="41" name="矩形 40"/>
          <p:cNvSpPr/>
          <p:nvPr/>
        </p:nvSpPr>
        <p:spPr>
          <a:xfrm>
            <a:off x="5580112" y="5512931"/>
            <a:ext cx="90281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Oliver </a:t>
            </a:r>
            <a:r>
              <a:rPr lang="en-US" altLang="zh-CN" sz="1100" b="1" dirty="0" smtClean="0"/>
              <a:t>Hart</a:t>
            </a:r>
          </a:p>
          <a:p>
            <a:pPr algn="ctr"/>
            <a:r>
              <a:rPr lang="en-US" altLang="zh-CN" sz="1100" dirty="0" smtClean="0"/>
              <a:t>1948—</a:t>
            </a:r>
            <a:endParaRPr lang="zh-CN" altLang="en-US" sz="1100" dirty="0"/>
          </a:p>
        </p:txBody>
      </p:sp>
      <p:sp>
        <p:nvSpPr>
          <p:cNvPr id="42" name="文本框 41"/>
          <p:cNvSpPr txBox="1"/>
          <p:nvPr/>
        </p:nvSpPr>
        <p:spPr>
          <a:xfrm>
            <a:off x="1487169" y="6480322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根据结果，设计能实现该结果的博弈规则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93075" y="912653"/>
            <a:ext cx="231542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：</a:t>
            </a:r>
            <a:r>
              <a:rPr lang="zh-CN" altLang="en-US" dirty="0"/>
              <a:t>拍卖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845175" y="2635039"/>
            <a:ext cx="106792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Paul </a:t>
            </a:r>
            <a:r>
              <a:rPr lang="en-US" altLang="zh-CN" sz="1100" b="1" dirty="0" err="1" smtClean="0"/>
              <a:t>Milgrom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1948—</a:t>
            </a:r>
            <a:endParaRPr lang="zh-CN" altLang="en-US" sz="1100" dirty="0"/>
          </a:p>
        </p:txBody>
      </p:sp>
      <p:sp>
        <p:nvSpPr>
          <p:cNvPr id="47" name="矩形 46"/>
          <p:cNvSpPr/>
          <p:nvPr/>
        </p:nvSpPr>
        <p:spPr>
          <a:xfrm>
            <a:off x="7968448" y="2629740"/>
            <a:ext cx="1140056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Robert Wilson</a:t>
            </a:r>
          </a:p>
          <a:p>
            <a:pPr algn="ctr"/>
            <a:r>
              <a:rPr lang="en-US" altLang="zh-CN" sz="1100" dirty="0" smtClean="0"/>
              <a:t>1914—1996</a:t>
            </a:r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5138" y="1470762"/>
            <a:ext cx="857222" cy="1094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/>
          <a:srcRect l="3902" r="-926" b="17074"/>
          <a:stretch/>
        </p:blipFill>
        <p:spPr>
          <a:xfrm>
            <a:off x="8100392" y="1470762"/>
            <a:ext cx="864096" cy="1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人工智能与博弈论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cxnSp>
        <p:nvCxnSpPr>
          <p:cNvPr id="128" name="直接箭头连接符 127"/>
          <p:cNvCxnSpPr/>
          <p:nvPr/>
        </p:nvCxnSpPr>
        <p:spPr>
          <a:xfrm>
            <a:off x="108424" y="3212976"/>
            <a:ext cx="8784056" cy="0"/>
          </a:xfrm>
          <a:prstGeom prst="straightConnector1">
            <a:avLst/>
          </a:prstGeom>
          <a:ln w="28575">
            <a:solidFill>
              <a:srgbClr val="075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24448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35592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1950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26691" y="3852337"/>
                <a:ext cx="10801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搜索</a:t>
                </a:r>
                <a:endParaRPr lang="en-US" altLang="zh-CN" sz="1600" i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剪枝</a:t>
                </a:r>
                <a:endPara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1" y="3852337"/>
                <a:ext cx="1080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/>
          <p:cNvSpPr txBox="1"/>
          <p:nvPr/>
        </p:nvSpPr>
        <p:spPr>
          <a:xfrm>
            <a:off x="107504" y="1052736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应用领域之一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Checkers</a:t>
            </a:r>
          </a:p>
          <a:p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 flipV="1">
            <a:off x="1743645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1383605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1960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724101" y="5692894"/>
            <a:ext cx="182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State, Automata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Recursive depth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1808011" y="1052736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Bounded</a:t>
            </a:r>
            <a:endParaRPr lang="en-US" altLang="zh-CN" sz="1600" dirty="0">
              <a:solidFill>
                <a:prstClr val="black"/>
              </a:solidFill>
              <a:latin typeface=""/>
            </a:endParaRP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 Rationality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 flipV="1">
            <a:off x="3635896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275856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1980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2" name="直接连接符 151"/>
          <p:cNvCxnSpPr/>
          <p:nvPr/>
        </p:nvCxnSpPr>
        <p:spPr>
          <a:xfrm flipV="1">
            <a:off x="5906320" y="2999804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/>
          <p:cNvSpPr txBox="1"/>
          <p:nvPr/>
        </p:nvSpPr>
        <p:spPr>
          <a:xfrm>
            <a:off x="5546280" y="3287836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2000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4139952" y="1052736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问题解决方案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DPS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MAS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右大括号 21"/>
          <p:cNvSpPr/>
          <p:nvPr/>
        </p:nvSpPr>
        <p:spPr>
          <a:xfrm rot="16200000">
            <a:off x="4615262" y="1650618"/>
            <a:ext cx="309520" cy="2268252"/>
          </a:xfrm>
          <a:prstGeom prst="rightBrace">
            <a:avLst>
              <a:gd name="adj1" fmla="val 56801"/>
              <a:gd name="adj2" fmla="val 4965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55" name="直接连接符 154"/>
          <p:cNvCxnSpPr/>
          <p:nvPr/>
        </p:nvCxnSpPr>
        <p:spPr>
          <a:xfrm flipV="1">
            <a:off x="4832921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4472881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1990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52" name="肘形连接符 51"/>
          <p:cNvCxnSpPr/>
          <p:nvPr/>
        </p:nvCxnSpPr>
        <p:spPr>
          <a:xfrm>
            <a:off x="4832921" y="3952969"/>
            <a:ext cx="3915543" cy="347051"/>
          </a:xfrm>
          <a:prstGeom prst="bentConnector3">
            <a:avLst>
              <a:gd name="adj1" fmla="val 485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4716016" y="4019580"/>
            <a:ext cx="180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算法博弈论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国际象棋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算法机制设计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均衡计算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V="1">
            <a:off x="7147371" y="2999804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6787331" y="3287836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2010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732240" y="4005064"/>
            <a:ext cx="1800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  <a:ea typeface="+mn-ea"/>
              </a:rPr>
              <a:t>深度学习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"/>
                <a:ea typeface="+mn-ea"/>
              </a:rPr>
              <a:t>强</a:t>
            </a:r>
            <a:r>
              <a:rPr lang="zh-CN" altLang="en-US" sz="1600" dirty="0" smtClean="0">
                <a:solidFill>
                  <a:prstClr val="black"/>
                </a:solidFill>
                <a:latin typeface=""/>
                <a:ea typeface="+mn-ea"/>
              </a:rPr>
              <a:t>化学习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  <a:ea typeface="+mn-ea"/>
              </a:rPr>
              <a:t>AlphaX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  <a:ea typeface="+mn-ea"/>
              </a:rPr>
              <a:t>DeepStack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prstClr val="black"/>
                </a:solidFill>
                <a:latin typeface=""/>
                <a:ea typeface="+mn-ea"/>
              </a:rPr>
              <a:t>Libratus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7164288" y="1052736"/>
            <a:ext cx="197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提供理论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GANs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</a:rPr>
              <a:t>Neurodynamics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机混合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64"/>
          <p:cNvSpPr txBox="1"/>
          <p:nvPr/>
        </p:nvSpPr>
        <p:spPr>
          <a:xfrm>
            <a:off x="4500452" y="4358639"/>
            <a:ext cx="258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本质：博弈论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+CS+AI</a:t>
            </a:r>
          </a:p>
        </p:txBody>
      </p:sp>
    </p:spTree>
    <p:extLst>
      <p:ext uri="{BB962C8B-B14F-4D97-AF65-F5344CB8AC3E}">
        <p14:creationId xmlns:p14="http://schemas.microsoft.com/office/powerpoint/2010/main" val="25113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 </a:t>
            </a:r>
            <a:r>
              <a:rPr lang="en-US" altLang="zh-CN" b="0" dirty="0" smtClean="0">
                <a:latin typeface="+mn-ea"/>
              </a:rPr>
              <a:t>+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代表性成果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3608" y="980728"/>
            <a:ext cx="100811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303748" y="980728"/>
            <a:ext cx="115212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3707904" y="980728"/>
            <a:ext cx="115212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112060" y="980728"/>
            <a:ext cx="15841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机制设计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948264" y="980728"/>
            <a:ext cx="15841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多机器人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345530" y="2393766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Checkers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/>
              <p:cNvSpPr txBox="1"/>
              <p:nvPr/>
            </p:nvSpPr>
            <p:spPr>
              <a:xfrm>
                <a:off x="331242" y="3573016"/>
                <a:ext cx="1090364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剪枝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8" name="文本框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2" y="3573016"/>
                <a:ext cx="1090364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本框 150"/>
          <p:cNvSpPr txBox="1"/>
          <p:nvPr/>
        </p:nvSpPr>
        <p:spPr>
          <a:xfrm>
            <a:off x="323528" y="4818638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23528" y="5805264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+ DL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082602" y="2393766"/>
            <a:ext cx="109036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DPS</a:t>
            </a: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分布式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资源协调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951751" y="4197741"/>
            <a:ext cx="141041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理性模型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状态空间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思维层级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3887924" y="2393766"/>
            <a:ext cx="792088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自动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谈判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3888495" y="3537573"/>
            <a:ext cx="79094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政策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推演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7645822" y="2506917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"/>
              </a:rPr>
              <a:t>Robocup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645822" y="3695556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编队控制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626435" y="2219552"/>
            <a:ext cx="109036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航线及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地面资源协调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5538986" y="3492297"/>
            <a:ext cx="1265262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器官、血液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捐献与匹配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5538986" y="4602614"/>
            <a:ext cx="126526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电子商务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396656" y="5275947"/>
            <a:ext cx="169562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物流、供应</a:t>
            </a:r>
            <a:r>
              <a:rPr lang="zh-CN" altLang="en-US" sz="1600" dirty="0">
                <a:solidFill>
                  <a:prstClr val="black"/>
                </a:solidFill>
                <a:latin typeface=""/>
              </a:rPr>
              <a:t>链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5540672" y="6021288"/>
            <a:ext cx="126526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新能源政策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cxnSp>
        <p:nvCxnSpPr>
          <p:cNvPr id="16" name="曲线连接符 15"/>
          <p:cNvCxnSpPr>
            <a:stCxn id="144" idx="2"/>
            <a:endCxn id="157" idx="0"/>
          </p:cNvCxnSpPr>
          <p:nvPr/>
        </p:nvCxnSpPr>
        <p:spPr>
          <a:xfrm rot="16200000" flipH="1">
            <a:off x="7525749" y="1841662"/>
            <a:ext cx="879858" cy="4506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57" idx="2"/>
            <a:endCxn id="158" idx="0"/>
          </p:cNvCxnSpPr>
          <p:nvPr/>
        </p:nvCxnSpPr>
        <p:spPr>
          <a:xfrm rot="5400000">
            <a:off x="7765962" y="3270513"/>
            <a:ext cx="850085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37" idx="2"/>
            <a:endCxn id="159" idx="0"/>
          </p:cNvCxnSpPr>
          <p:nvPr/>
        </p:nvCxnSpPr>
        <p:spPr>
          <a:xfrm rot="16200000" flipH="1">
            <a:off x="5741636" y="1789570"/>
            <a:ext cx="592493" cy="26746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159" idx="2"/>
            <a:endCxn id="162" idx="0"/>
          </p:cNvCxnSpPr>
          <p:nvPr/>
        </p:nvCxnSpPr>
        <p:spPr>
          <a:xfrm rot="5400000">
            <a:off x="5950743" y="3271423"/>
            <a:ext cx="441748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62" idx="2"/>
            <a:endCxn id="163" idx="0"/>
          </p:cNvCxnSpPr>
          <p:nvPr/>
        </p:nvCxnSpPr>
        <p:spPr>
          <a:xfrm rot="5400000">
            <a:off x="5908846" y="4339843"/>
            <a:ext cx="525542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63" idx="2"/>
            <a:endCxn id="164" idx="0"/>
          </p:cNvCxnSpPr>
          <p:nvPr/>
        </p:nvCxnSpPr>
        <p:spPr>
          <a:xfrm rot="16200000" flipH="1">
            <a:off x="6040653" y="5072131"/>
            <a:ext cx="334779" cy="7285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64" idx="2"/>
            <a:endCxn id="165" idx="0"/>
          </p:cNvCxnSpPr>
          <p:nvPr/>
        </p:nvCxnSpPr>
        <p:spPr>
          <a:xfrm rot="5400000">
            <a:off x="6005493" y="5782312"/>
            <a:ext cx="406787" cy="71165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线连接符 55"/>
          <p:cNvCxnSpPr>
            <a:stCxn id="135" idx="2"/>
            <a:endCxn id="155" idx="0"/>
          </p:cNvCxnSpPr>
          <p:nvPr/>
        </p:nvCxnSpPr>
        <p:spPr>
          <a:xfrm rot="5400000">
            <a:off x="3900615" y="2010412"/>
            <a:ext cx="766707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155" idx="2"/>
            <a:endCxn id="156" idx="0"/>
          </p:cNvCxnSpPr>
          <p:nvPr/>
        </p:nvCxnSpPr>
        <p:spPr>
          <a:xfrm rot="16200000" flipH="1">
            <a:off x="4004452" y="3258056"/>
            <a:ext cx="559032" cy="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28" idx="2"/>
            <a:endCxn id="153" idx="0"/>
          </p:cNvCxnSpPr>
          <p:nvPr/>
        </p:nvCxnSpPr>
        <p:spPr>
          <a:xfrm rot="5400000">
            <a:off x="2370445" y="1884398"/>
            <a:ext cx="766707" cy="25202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/>
          <p:cNvCxnSpPr>
            <a:stCxn id="153" idx="2"/>
            <a:endCxn id="154" idx="0"/>
          </p:cNvCxnSpPr>
          <p:nvPr/>
        </p:nvCxnSpPr>
        <p:spPr>
          <a:xfrm rot="16200000" flipH="1">
            <a:off x="2155883" y="3696663"/>
            <a:ext cx="972978" cy="2917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5" idx="2"/>
            <a:endCxn id="147" idx="0"/>
          </p:cNvCxnSpPr>
          <p:nvPr/>
        </p:nvCxnSpPr>
        <p:spPr>
          <a:xfrm rot="5400000">
            <a:off x="835835" y="1681936"/>
            <a:ext cx="766707" cy="6569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147" idx="2"/>
            <a:endCxn id="148" idx="0"/>
          </p:cNvCxnSpPr>
          <p:nvPr/>
        </p:nvCxnSpPr>
        <p:spPr>
          <a:xfrm rot="5400000">
            <a:off x="463220" y="3145524"/>
            <a:ext cx="840696" cy="1428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148" idx="2"/>
            <a:endCxn id="151" idx="0"/>
          </p:cNvCxnSpPr>
          <p:nvPr/>
        </p:nvCxnSpPr>
        <p:spPr>
          <a:xfrm rot="5400000">
            <a:off x="419033" y="4361247"/>
            <a:ext cx="907068" cy="7714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151" idx="2"/>
            <a:endCxn id="152" idx="0"/>
          </p:cNvCxnSpPr>
          <p:nvPr/>
        </p:nvCxnSpPr>
        <p:spPr>
          <a:xfrm rot="5400000">
            <a:off x="544674" y="5481228"/>
            <a:ext cx="648072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0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dirty="0" smtClean="0">
                <a:latin typeface="+mn-ea"/>
                <a:ea typeface="+mn-ea"/>
              </a:rPr>
              <a:t>AI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052736"/>
            <a:ext cx="8803232" cy="144016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800" dirty="0" smtClean="0"/>
              <a:t>计算博弈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均衡概念偏存在性，缺乏可计算性和实战性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现有框架实战效果突出，尚未在理论上经过均衡检验</a:t>
            </a:r>
            <a:endParaRPr lang="en-US" altLang="zh-CN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19"/>
              <p:cNvSpPr txBox="1">
                <a:spLocks/>
              </p:cNvSpPr>
              <p:nvPr/>
            </p:nvSpPr>
            <p:spPr bwMode="auto">
              <a:xfrm>
                <a:off x="251520" y="2636912"/>
                <a:ext cx="8803232" cy="3744416"/>
              </a:xfrm>
              <a:prstGeom prst="rect">
                <a:avLst/>
              </a:prstGeom>
              <a:ex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棋类，完全信息，</a:t>
                </a:r>
                <a:r>
                  <a:rPr lang="en-US" altLang="zh-CN" sz="2400" kern="0" dirty="0" err="1" smtClean="0">
                    <a:solidFill>
                      <a:prstClr val="black"/>
                    </a:solidFill>
                  </a:rPr>
                  <a:t>Zermelo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定理保证必胜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400" kern="0" dirty="0">
                    <a:solidFill>
                      <a:prstClr val="black"/>
                    </a:solidFill>
                  </a:rPr>
                  <a:t>不败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kern="0" dirty="0">
                    <a:solidFill>
                      <a:prstClr val="black"/>
                    </a:solidFill>
                  </a:rPr>
                  <a:t>策略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存在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000" kern="0" dirty="0" err="1" smtClean="0">
                    <a:solidFill>
                      <a:prstClr val="black"/>
                    </a:solidFill>
                  </a:rPr>
                  <a:t>AlphaX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系列框架在长期是否学习到 ？   算力优势 ？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扑克类，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AI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NE</a:t>
                </a: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效果有大幅提升，离人还有距离？ 多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NE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？不完全信息，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NE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可用？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即时策略类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>
                    <a:solidFill>
                      <a:prstClr val="black"/>
                    </a:solidFill>
                  </a:rPr>
                  <a:t>效果尚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一般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Self-play/Self-improve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框架？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>
                    <a:solidFill>
                      <a:prstClr val="black"/>
                    </a:solidFill>
                  </a:rPr>
                  <a:t>适用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完全信息博弈，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N=2</a:t>
                </a:r>
                <a:r>
                  <a:rPr lang="zh-CN" altLang="en-US" sz="2000" kern="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(N&gt;3, 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策略空间进一步复杂，合作、小集团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算力消耗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有意义、无意义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内容占位符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8803232" cy="37444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7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AI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107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19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248269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/>
                  <a:t>GANs (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完全信息静态博弈</a:t>
                </a:r>
                <a:r>
                  <a:rPr lang="en-US" altLang="zh-CN" dirty="0" smtClean="0"/>
                  <a:t>)</a:t>
                </a: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zh-CN" altLang="el-GR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zh-CN" altLang="en-US" sz="2400" b="1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m:rPr>
                              <m:nor/>
                            </m:rPr>
                            <a:rPr lang="zh-CN" altLang="en-US" sz="2400" b="1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zh-CN" altLang="el-GR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0" name="内容占位符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2482695"/>
              </a:xfrm>
              <a:blipFill rotWithShape="0">
                <a:blip r:embed="rId2"/>
                <a:stretch>
                  <a:fillRect l="-635" t="-3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6084168" y="2420888"/>
            <a:ext cx="2870486" cy="2026190"/>
            <a:chOff x="6084168" y="2708920"/>
            <a:chExt cx="2870486" cy="2026190"/>
          </a:xfrm>
        </p:grpSpPr>
        <p:sp>
          <p:nvSpPr>
            <p:cNvPr id="3" name="矩形 2"/>
            <p:cNvSpPr/>
            <p:nvPr/>
          </p:nvSpPr>
          <p:spPr>
            <a:xfrm>
              <a:off x="6257304" y="3717032"/>
              <a:ext cx="648072" cy="36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452320" y="3717031"/>
                  <a:ext cx="1152128" cy="36004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生成器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320" y="3717031"/>
                  <a:ext cx="1152128" cy="36004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732240" y="2852936"/>
                  <a:ext cx="1219204" cy="36004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判别器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40" y="2852936"/>
                  <a:ext cx="1219204" cy="3600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肘形连接符 9"/>
            <p:cNvCxnSpPr>
              <a:stCxn id="3" idx="3"/>
            </p:cNvCxnSpPr>
            <p:nvPr/>
          </p:nvCxnSpPr>
          <p:spPr>
            <a:xfrm flipV="1">
              <a:off x="6905376" y="3212976"/>
              <a:ext cx="148434" cy="6840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>
              <a:stCxn id="6" idx="1"/>
              <a:endCxn id="7" idx="2"/>
            </p:cNvCxnSpPr>
            <p:nvPr/>
          </p:nvCxnSpPr>
          <p:spPr>
            <a:xfrm rot="10800000">
              <a:off x="7341842" y="3212976"/>
              <a:ext cx="110478" cy="6840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7596336" y="4375070"/>
              <a:ext cx="864096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先验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3" idx="0"/>
              <a:endCxn id="6" idx="2"/>
            </p:cNvCxnSpPr>
            <p:nvPr/>
          </p:nvCxnSpPr>
          <p:spPr>
            <a:xfrm flipV="1">
              <a:off x="8028384" y="4077072"/>
              <a:ext cx="0" cy="29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7" idx="0"/>
              <a:endCxn id="6" idx="3"/>
            </p:cNvCxnSpPr>
            <p:nvPr/>
          </p:nvCxnSpPr>
          <p:spPr>
            <a:xfrm rot="16200000" flipH="1">
              <a:off x="7451087" y="2743691"/>
              <a:ext cx="1044116" cy="1262606"/>
            </a:xfrm>
            <a:prstGeom prst="bentConnector4">
              <a:avLst>
                <a:gd name="adj1" fmla="val -21894"/>
                <a:gd name="adj2" fmla="val 1181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>
              <a:stCxn id="7" idx="0"/>
              <a:endCxn id="7" idx="1"/>
            </p:cNvCxnSpPr>
            <p:nvPr/>
          </p:nvCxnSpPr>
          <p:spPr>
            <a:xfrm rot="16200000" flipH="1" flipV="1">
              <a:off x="6947031" y="2638145"/>
              <a:ext cx="180020" cy="609602"/>
            </a:xfrm>
            <a:prstGeom prst="bentConnector4">
              <a:avLst>
                <a:gd name="adj1" fmla="val -126986"/>
                <a:gd name="adj2" fmla="val 137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6725667" y="328531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667" y="3285315"/>
                  <a:ext cx="37920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7293761" y="3284984"/>
                  <a:ext cx="806631" cy="3918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761" y="3284984"/>
                  <a:ext cx="806631" cy="391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7951444" y="4067780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444" y="4067780"/>
                  <a:ext cx="36497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/>
            <p:cNvSpPr txBox="1"/>
            <p:nvPr/>
          </p:nvSpPr>
          <p:spPr>
            <a:xfrm>
              <a:off x="6615792" y="4396556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6084168" y="2708920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08920"/>
                  <a:ext cx="50629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420533" y="2963147"/>
                  <a:ext cx="534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l-G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0533" y="2963147"/>
                  <a:ext cx="5341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内容占位符 19"/>
              <p:cNvSpPr txBox="1">
                <a:spLocks/>
              </p:cNvSpPr>
              <p:nvPr/>
            </p:nvSpPr>
            <p:spPr bwMode="auto">
              <a:xfrm>
                <a:off x="5508105" y="4660522"/>
                <a:ext cx="3528392" cy="1648798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rgbClr val="F0AD00"/>
                  </a:buCl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zh-CN" altLang="en-US" sz="1800" kern="0" dirty="0" smtClean="0">
                    <a:solidFill>
                      <a:prstClr val="black"/>
                    </a:solidFill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l-GR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sz="1800" kern="0" dirty="0" smtClean="0">
                    <a:solidFill>
                      <a:prstClr val="black"/>
                    </a:solidFill>
                  </a:rPr>
                  <a:t> 表达能力有限 </a:t>
                </a: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(NN+BP)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Mode Collapse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Unstable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>
                    <a:solidFill>
                      <a:prstClr val="black"/>
                    </a:solidFill>
                  </a:rPr>
                  <a:t>Vanishing </a:t>
                </a: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Gradient</a:t>
                </a:r>
              </a:p>
            </p:txBody>
          </p:sp>
        </mc:Choice>
        <mc:Fallback xmlns="">
          <p:sp>
            <p:nvSpPr>
              <p:cNvPr id="55" name="内容占位符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105" y="4660522"/>
                <a:ext cx="3528392" cy="16487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526133" y="2348880"/>
                <a:ext cx="4656480" cy="128990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具有无限表达能力，收敛到最优均衡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生成器</a:t>
                </a: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到样本真实分布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判别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器以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1/2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概率随机判断</a:t>
                </a:r>
                <a:endPara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2348880"/>
                <a:ext cx="4656480" cy="12899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/>
          <p:cNvCxnSpPr>
            <a:stCxn id="35" idx="3"/>
            <a:endCxn id="13" idx="2"/>
          </p:cNvCxnSpPr>
          <p:nvPr/>
        </p:nvCxnSpPr>
        <p:spPr>
          <a:xfrm flipV="1">
            <a:off x="7263864" y="4267058"/>
            <a:ext cx="332472" cy="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26133" y="3882442"/>
                <a:ext cx="4656480" cy="13388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均衡点不存在，对某些 </a:t>
                </a:r>
                <a14:m>
                  <m:oMath xmlns:m="http://schemas.openxmlformats.org/officeDocument/2006/math">
                    <m: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均衡点存在，训练在均衡点附近震荡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点非最优，生成分布离样本分布较远</a:t>
                </a:r>
                <a:endPara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3882442"/>
                <a:ext cx="4656480" cy="13388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26133" y="5394610"/>
                <a:ext cx="4656480" cy="99629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prstClr val="black"/>
                    </a:solidFill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l-G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的混合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(Mixture)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，可收敛到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纳什均衡，但实际性能无保证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5394610"/>
                <a:ext cx="4656480" cy="9962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人工智能与博弈论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60" y="1916832"/>
            <a:ext cx="4031602" cy="2686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76056" y="4602887"/>
            <a:ext cx="22493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Thomas J. </a:t>
            </a:r>
            <a:r>
              <a:rPr lang="en-US" altLang="zh-CN" b="1" dirty="0" smtClean="0">
                <a:solidFill>
                  <a:prstClr val="black"/>
                </a:solidFill>
              </a:rPr>
              <a:t>Sargent</a:t>
            </a:r>
          </a:p>
          <a:p>
            <a:r>
              <a:rPr lang="en-US" altLang="zh-CN" b="1" dirty="0" smtClean="0">
                <a:solidFill>
                  <a:prstClr val="black"/>
                </a:solidFill>
              </a:rPr>
              <a:t>2011, Nobel Prize</a:t>
            </a: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宏观经济分析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动力系统</a:t>
            </a:r>
            <a:r>
              <a:rPr lang="en-US" altLang="zh-CN" b="1" dirty="0" smtClean="0">
                <a:solidFill>
                  <a:prstClr val="black"/>
                </a:solidFill>
              </a:rPr>
              <a:t>(RL)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1439747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2018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科技创新论坛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128801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人工智能其实就是统计学，只不过用了一个很华丽的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辞藻。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当我说人工智能只是统计学的一个拓展时，我的意思是，虽然统计学是一个很棒的领域，但它并不是什么新的领域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是由机器和人分饰两角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在一些事情上可以做得比人更好，但是有一些事情是人甚至是狗可以做得更好。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AlphaGo</a:t>
            </a:r>
            <a:r>
              <a:rPr lang="en-US" altLang="zh-CN" sz="2000" dirty="0" smtClean="0">
                <a:solidFill>
                  <a:prstClr val="black"/>
                </a:solidFill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的算法看上去是第一次出现，但其实有很多非常聪明的数学，并且是由人设置教学内容。</a:t>
            </a:r>
          </a:p>
        </p:txBody>
      </p:sp>
    </p:spTree>
    <p:extLst>
      <p:ext uri="{BB962C8B-B14F-4D97-AF65-F5344CB8AC3E}">
        <p14:creationId xmlns:p14="http://schemas.microsoft.com/office/powerpoint/2010/main" val="10279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07455"/>
                <a:ext cx="8856984" cy="5601865"/>
              </a:xfrm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lang="zh-CN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})]</m:t>
                    </m:r>
                  </m:oMath>
                </a14:m>
                <a:endParaRPr lang="en-US" altLang="zh-CN" i="1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参与方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分配到的收益是其参与合作带来的收益增量的加权和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!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全部</m:t>
                    </m:r>
                  </m:oMath>
                </a14:m>
                <a:r>
                  <a:rPr lang="zh-CN" altLang="en-US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可能排列</a:t>
                </a:r>
                <a:endParaRPr lang="en-US" altLang="zh-CN" dirty="0" smtClean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小集团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里面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去掉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的全部</m:t>
                    </m:r>
                    <m:r>
                      <m:rPr>
                        <m:nor/>
                      </m:rPr>
                      <a: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可能排列</m:t>
                    </m:r>
                  </m:oMath>
                </a14:m>
                <a:endParaRPr lang="en-US" altLang="zh-CN" i="1" dirty="0" smtClean="0">
                  <a:solidFill>
                    <a:srgbClr val="0000FF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!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小集团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之外参与方的全部可能排列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07455"/>
                <a:ext cx="8856984" cy="5601865"/>
              </a:xfrm>
              <a:blipFill rotWithShape="0">
                <a:blip r:embed="rId2"/>
                <a:stretch>
                  <a:fillRect l="-619" r="-9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776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180405" y="732256"/>
            <a:ext cx="8784976" cy="5649072"/>
          </a:xfrm>
          <a:prstGeom prst="rect">
            <a:avLst/>
          </a:prstGeom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普适解概念：</a:t>
            </a: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r>
              <a:rPr lang="en-US" altLang="zh-CN" sz="3600" kern="0" dirty="0" smtClean="0">
                <a:latin typeface="+mn-ea"/>
                <a:ea typeface="+mn-ea"/>
              </a:rPr>
              <a:t>(Equilibrium)</a:t>
            </a:r>
          </a:p>
          <a:p>
            <a:r>
              <a:rPr lang="zh-CN" altLang="en-US" sz="40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基本思路：</a:t>
            </a:r>
            <a:endParaRPr lang="en-US" altLang="zh-CN" sz="40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各参与方的策略构成一种状态</a:t>
            </a:r>
            <a:endParaRPr lang="en-US" altLang="zh-CN" sz="3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在此状态下任何一方都没有</a:t>
            </a:r>
            <a:r>
              <a:rPr lang="zh-CN" altLang="en-US" sz="3600" kern="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单方面改变</a:t>
            </a:r>
            <a:r>
              <a:rPr lang="zh-CN" altLang="en-US" sz="36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现有策略的意愿</a:t>
            </a:r>
            <a:endParaRPr lang="en-US" altLang="zh-CN" sz="36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" indent="0">
              <a:buFont typeface="Wingdings" panose="05000000000000000000" pitchFamily="2" charset="2"/>
              <a:buNone/>
            </a:pPr>
            <a:endParaRPr lang="en-US" altLang="zh-CN" sz="1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en-US" altLang="zh-CN" sz="1800" dirty="0"/>
          </a:p>
          <a:p>
            <a:pPr marL="0" indent="0">
              <a:buNone/>
            </a:pPr>
            <a:endParaRPr lang="en-US" altLang="zh-CN" dirty="0"/>
          </a:p>
          <a:p>
            <a:pPr marL="17462" indent="0">
              <a:buFont typeface="Wingdings" panose="05000000000000000000" pitchFamily="2" charset="2"/>
              <a:buNone/>
            </a:pPr>
            <a:endParaRPr lang="en-US" altLang="zh-CN" sz="28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462" indent="0">
              <a:buFont typeface="Wingdings" panose="05000000000000000000" pitchFamily="2" charset="2"/>
              <a:buNone/>
            </a:pPr>
            <a:endParaRPr lang="en-US" altLang="zh-CN" sz="28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074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8892480" cy="57930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/>
              <a:t>某研究所设计了一种验证智能是如何产生的装置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按钮发光时，按下按钮自动在食槽投放</a:t>
            </a:r>
            <a:r>
              <a:rPr lang="en-US" altLang="zh-CN" sz="2800" dirty="0" smtClean="0"/>
              <a:t>10</a:t>
            </a:r>
            <a:r>
              <a:rPr lang="zh-CN" altLang="en-US" sz="2800" dirty="0" smtClean="0"/>
              <a:t>个单位的食物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大猪按钮，小猪得</a:t>
            </a:r>
            <a:r>
              <a:rPr lang="en-US" altLang="zh-CN" sz="2800" dirty="0" smtClean="0"/>
              <a:t>4</a:t>
            </a:r>
            <a:r>
              <a:rPr lang="zh-CN" altLang="en-US" sz="2800" dirty="0" smtClean="0"/>
              <a:t>个单位，大猪得</a:t>
            </a:r>
            <a:r>
              <a:rPr lang="en-US" altLang="zh-CN" sz="2800" dirty="0" smtClean="0"/>
              <a:t>6</a:t>
            </a:r>
            <a:r>
              <a:rPr lang="zh-CN" altLang="en-US" sz="2800" dirty="0" smtClean="0"/>
              <a:t>个单位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小猪</a:t>
            </a:r>
            <a:r>
              <a:rPr lang="zh-CN" altLang="en-US" sz="2800" dirty="0"/>
              <a:t>按钮</a:t>
            </a:r>
            <a:r>
              <a:rPr lang="zh-CN" altLang="en-US" sz="2800" dirty="0" smtClean="0"/>
              <a:t>，大猪得</a:t>
            </a:r>
            <a:r>
              <a:rPr lang="en-US" altLang="zh-CN" sz="2800" dirty="0" smtClean="0"/>
              <a:t>9</a:t>
            </a:r>
            <a:r>
              <a:rPr lang="zh-CN" altLang="en-US" sz="2800" dirty="0" smtClean="0"/>
              <a:t>个</a:t>
            </a:r>
            <a:r>
              <a:rPr lang="zh-CN" altLang="en-US" sz="2800" dirty="0"/>
              <a:t>单位</a:t>
            </a:r>
            <a:r>
              <a:rPr lang="zh-CN" altLang="en-US" sz="2800" dirty="0" smtClean="0"/>
              <a:t>，小猪得</a:t>
            </a:r>
            <a:r>
              <a:rPr lang="en-US" altLang="zh-CN" sz="2800" dirty="0" smtClean="0"/>
              <a:t>1</a:t>
            </a:r>
            <a:r>
              <a:rPr lang="zh-CN" altLang="en-US" sz="2800" dirty="0" smtClean="0"/>
              <a:t>个单位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一起按钮，</a:t>
            </a:r>
            <a:r>
              <a:rPr lang="zh-CN" altLang="en-US" sz="2800" dirty="0"/>
              <a:t>大</a:t>
            </a:r>
            <a:r>
              <a:rPr lang="zh-CN" altLang="en-US" sz="2800" dirty="0" smtClean="0"/>
              <a:t>猪</a:t>
            </a:r>
            <a:r>
              <a:rPr lang="zh-CN" altLang="en-US" sz="2800" dirty="0"/>
              <a:t>得</a:t>
            </a:r>
            <a:r>
              <a:rPr lang="en-US" altLang="zh-CN" sz="2800" dirty="0" smtClean="0"/>
              <a:t>7</a:t>
            </a:r>
            <a:r>
              <a:rPr lang="zh-CN" altLang="en-US" sz="2800" dirty="0" smtClean="0"/>
              <a:t>个</a:t>
            </a:r>
            <a:r>
              <a:rPr lang="zh-CN" altLang="en-US" sz="2800" dirty="0"/>
              <a:t>单位，</a:t>
            </a:r>
            <a:r>
              <a:rPr lang="zh-CN" altLang="en-US" sz="2800" dirty="0" smtClean="0"/>
              <a:t>小猪</a:t>
            </a:r>
            <a:r>
              <a:rPr lang="zh-CN" altLang="en-US" sz="2800" dirty="0"/>
              <a:t>得</a:t>
            </a:r>
            <a:r>
              <a:rPr lang="en-US" altLang="zh-CN" sz="2800" dirty="0" smtClean="0"/>
              <a:t>3</a:t>
            </a:r>
            <a:r>
              <a:rPr lang="zh-CN" altLang="en-US" sz="2800" dirty="0" smtClean="0"/>
              <a:t>个单位</a:t>
            </a:r>
            <a:endParaRPr lang="en-US" altLang="zh-CN" sz="2800" dirty="0" smtClean="0"/>
          </a:p>
          <a:p>
            <a:pPr marL="0" indent="0">
              <a:buNone/>
            </a:pPr>
            <a:endParaRPr lang="en-US" altLang="zh-CN" sz="2800" dirty="0"/>
          </a:p>
          <a:p>
            <a:pPr marL="0" indent="0">
              <a:buNone/>
            </a:pPr>
            <a:r>
              <a:rPr lang="zh-CN" altLang="en-US" sz="2800" dirty="0" smtClean="0"/>
              <a:t>按钮及相应的跑动会消耗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个单位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619672" y="1412776"/>
            <a:ext cx="6048672" cy="1512168"/>
            <a:chOff x="1259632" y="1988840"/>
            <a:chExt cx="6048672" cy="1512168"/>
          </a:xfrm>
        </p:grpSpPr>
        <p:cxnSp>
          <p:nvCxnSpPr>
            <p:cNvPr id="6" name="直接连接符 5"/>
            <p:cNvCxnSpPr/>
            <p:nvPr/>
          </p:nvCxnSpPr>
          <p:spPr>
            <a:xfrm>
              <a:off x="1259632" y="1988840"/>
              <a:ext cx="0" cy="15121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7308304" y="1988840"/>
              <a:ext cx="0" cy="151216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1259632" y="1988840"/>
              <a:ext cx="604867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1259632" y="3501008"/>
              <a:ext cx="6048672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椭圆 10"/>
            <p:cNvSpPr/>
            <p:nvPr/>
          </p:nvSpPr>
          <p:spPr>
            <a:xfrm>
              <a:off x="1294677" y="2708921"/>
              <a:ext cx="144016" cy="14401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7020272" y="2420888"/>
              <a:ext cx="216024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/>
          </p:nvSpPr>
          <p:spPr>
            <a:xfrm>
              <a:off x="2339752" y="198884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/>
            <p:cNvSpPr/>
            <p:nvPr/>
          </p:nvSpPr>
          <p:spPr>
            <a:xfrm>
              <a:off x="2843808" y="198884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3419871" y="198884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4283968" y="198884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5076057" y="198884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203849" y="342900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3707905" y="342900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4283968" y="342900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5148065" y="342900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5940154" y="3429000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9290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391410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76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1144555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277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971683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5618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7087339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268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3526390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80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339657"/>
              </p:ext>
            </p:extLst>
          </p:nvPr>
        </p:nvGraphicFramePr>
        <p:xfrm>
          <a:off x="1331640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8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815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0440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博弈案例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合作博弈论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Shapley Value</a:t>
            </a:r>
            <a:endParaRPr lang="en-US" altLang="zh-CN" dirty="0"/>
          </a:p>
          <a:p>
            <a:pPr lvl="1"/>
            <a:r>
              <a:rPr lang="zh-CN" altLang="en-US" dirty="0" smtClean="0"/>
              <a:t>非合作博弈论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智猪博弈、公</a:t>
            </a:r>
            <a:r>
              <a:rPr lang="zh-CN" altLang="en-US" dirty="0"/>
              <a:t>地</a:t>
            </a:r>
            <a:r>
              <a:rPr lang="zh-CN" altLang="en-US" dirty="0" smtClean="0"/>
              <a:t>悲剧、田忌赛马、拍卖</a:t>
            </a:r>
            <a:endParaRPr lang="en-US" altLang="zh-CN" dirty="0" smtClean="0"/>
          </a:p>
          <a:p>
            <a:r>
              <a:rPr lang="zh-CN" altLang="en-US" dirty="0" smtClean="0"/>
              <a:t>博弈</a:t>
            </a:r>
            <a:r>
              <a:rPr lang="zh-CN" altLang="en-US" dirty="0"/>
              <a:t>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选择与效用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完全信息静态、完全信息动态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不完全信息静态、不完全信息动态</a:t>
            </a:r>
            <a:endParaRPr lang="en-US" altLang="zh-CN" dirty="0" smtClean="0"/>
          </a:p>
          <a:p>
            <a:r>
              <a:rPr lang="zh-CN" altLang="en-US" dirty="0" smtClean="0"/>
              <a:t>博弈论与人工智能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794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3600968"/>
              </p:ext>
            </p:extLst>
          </p:nvPr>
        </p:nvGraphicFramePr>
        <p:xfrm>
          <a:off x="1259632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7, 3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7232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41621"/>
              </p:ext>
            </p:extLst>
          </p:nvPr>
        </p:nvGraphicFramePr>
        <p:xfrm>
          <a:off x="1259632" y="1772816"/>
          <a:ext cx="60960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构造博弈矩阵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优势策略</a:t>
            </a:r>
            <a:r>
              <a:rPr lang="en-US" altLang="zh-CN" dirty="0" smtClean="0"/>
              <a:t>(dominant strategy)</a:t>
            </a:r>
          </a:p>
          <a:p>
            <a:r>
              <a:rPr lang="zh-CN" altLang="en-US" dirty="0" smtClean="0"/>
              <a:t>劣势策略</a:t>
            </a:r>
            <a:r>
              <a:rPr lang="en-US" altLang="zh-CN" dirty="0" smtClean="0"/>
              <a:t>(dominated strategy)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“等待”是小猪的优势策略</a:t>
            </a:r>
            <a:endParaRPr lang="en-US" altLang="zh-CN" dirty="0" smtClean="0"/>
          </a:p>
          <a:p>
            <a:r>
              <a:rPr lang="zh-CN" altLang="en-US" dirty="0" smtClean="0"/>
              <a:t>“按钮”是小猪的劣势策略</a:t>
            </a:r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在博弈中，劣势策略不应该被使用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9763934"/>
              </p:ext>
            </p:extLst>
          </p:nvPr>
        </p:nvGraphicFramePr>
        <p:xfrm>
          <a:off x="1475656" y="2348880"/>
          <a:ext cx="6096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</a:t>
                      </a:r>
                      <a:r>
                        <a:rPr lang="en-US" altLang="zh-CN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endParaRPr lang="zh-CN" altLang="en-US" sz="2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</a:t>
                      </a:r>
                      <a:r>
                        <a:rPr lang="en-US" altLang="zh-CN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zh-CN" altLang="en-US" sz="2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</a:t>
                      </a:r>
                      <a:r>
                        <a:rPr lang="en-US" altLang="zh-CN" sz="24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24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0887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92480" cy="5281384"/>
          </a:xfrm>
        </p:spPr>
        <p:txBody>
          <a:bodyPr/>
          <a:lstStyle/>
          <a:p>
            <a:r>
              <a:rPr lang="zh-CN" altLang="en-US" dirty="0" smtClean="0"/>
              <a:t>简化的博弈矩阵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</a:rPr>
              <a:t>状态 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按钮，等待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  <a:r>
              <a:rPr lang="zh-CN" altLang="en-US" dirty="0" smtClean="0">
                <a:solidFill>
                  <a:srgbClr val="FF0000"/>
                </a:solidFill>
              </a:rPr>
              <a:t>构成智猪博弈的一个“</a:t>
            </a:r>
            <a:r>
              <a:rPr lang="zh-CN" altLang="en-US" dirty="0">
                <a:solidFill>
                  <a:srgbClr val="FF0000"/>
                </a:solidFill>
              </a:rPr>
              <a:t>均衡</a:t>
            </a:r>
            <a:r>
              <a:rPr lang="zh-CN" altLang="en-US" dirty="0" smtClean="0">
                <a:solidFill>
                  <a:srgbClr val="FF0000"/>
                </a:solidFill>
              </a:rPr>
              <a:t>”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583621"/>
              </p:ext>
            </p:extLst>
          </p:nvPr>
        </p:nvGraphicFramePr>
        <p:xfrm>
          <a:off x="1979712" y="1700808"/>
          <a:ext cx="4572000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</a:tblGrid>
              <a:tr h="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0,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4, 4</a:t>
                      </a:r>
                      <a:endParaRPr lang="zh-CN" altLang="en-US" sz="20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10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56984" cy="5281384"/>
          </a:xfrm>
        </p:spPr>
        <p:txBody>
          <a:bodyPr/>
          <a:lstStyle/>
          <a:p>
            <a:r>
              <a:rPr lang="zh-CN" altLang="en-US" dirty="0" smtClean="0"/>
              <a:t>均衡的含义？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50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状态：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按钮，等待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给定大猪去“按钮”，小猪的最优策略是“等待”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给定小猪只“等待”，大猪的最优策略是“按钮”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大猪、小猪 均不会改变自己的策略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4940433"/>
              </p:ext>
            </p:extLst>
          </p:nvPr>
        </p:nvGraphicFramePr>
        <p:xfrm>
          <a:off x="1331640" y="1556792"/>
          <a:ext cx="6096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4, 4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0074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56984" cy="5281384"/>
          </a:xfrm>
        </p:spPr>
        <p:txBody>
          <a:bodyPr/>
          <a:lstStyle/>
          <a:p>
            <a:r>
              <a:rPr lang="zh-CN" altLang="en-US" dirty="0" smtClean="0"/>
              <a:t>均衡的含义？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50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状态：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等待，</a:t>
            </a:r>
            <a:r>
              <a:rPr lang="zh-CN" altLang="en-US" dirty="0">
                <a:solidFill>
                  <a:srgbClr val="FF0000"/>
                </a:solidFill>
              </a:rPr>
              <a:t>等待</a:t>
            </a:r>
            <a:r>
              <a:rPr lang="en-US" altLang="zh-CN" dirty="0">
                <a:solidFill>
                  <a:srgbClr val="FF0000"/>
                </a:solidFill>
              </a:rPr>
              <a:t>)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给定大猪只“等待”，小猪的最优策略是“等待”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给定小猪只“等待”，大猪的最优策略是“按钮”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大猪将自己的策略从“等待”改变为“按钮”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4707119"/>
              </p:ext>
            </p:extLst>
          </p:nvPr>
        </p:nvGraphicFramePr>
        <p:xfrm>
          <a:off x="1331640" y="1556792"/>
          <a:ext cx="6096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4, 4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427984" y="2492896"/>
            <a:ext cx="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1437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56984" cy="5281384"/>
          </a:xfrm>
        </p:spPr>
        <p:txBody>
          <a:bodyPr/>
          <a:lstStyle/>
          <a:p>
            <a:r>
              <a:rPr lang="zh-CN" altLang="en-US" dirty="0" smtClean="0"/>
              <a:t>均衡的含义？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50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状态：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 smtClean="0">
                <a:solidFill>
                  <a:srgbClr val="FF0000"/>
                </a:solidFill>
              </a:rPr>
              <a:t>等待，按钮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给定大猪只“等待”，小猪的最优策略是“等待”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给定小猪去“按钮”，大猪的最优策略是“等待”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小猪将自己的策略从“按钮”改变为“等待”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8093329"/>
              </p:ext>
            </p:extLst>
          </p:nvPr>
        </p:nvGraphicFramePr>
        <p:xfrm>
          <a:off x="1331640" y="1556792"/>
          <a:ext cx="6096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4, 4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427984" y="2492896"/>
            <a:ext cx="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5580112" y="2492896"/>
            <a:ext cx="5760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5851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56984" cy="5281384"/>
          </a:xfrm>
        </p:spPr>
        <p:txBody>
          <a:bodyPr/>
          <a:lstStyle/>
          <a:p>
            <a:r>
              <a:rPr lang="zh-CN" altLang="en-US" dirty="0" smtClean="0"/>
              <a:t>均衡的含义？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50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状态：</a:t>
            </a:r>
            <a:r>
              <a:rPr lang="en-US" altLang="zh-CN" dirty="0" smtClean="0">
                <a:solidFill>
                  <a:srgbClr val="FF0000"/>
                </a:solidFill>
              </a:rPr>
              <a:t>(</a:t>
            </a:r>
            <a:r>
              <a:rPr lang="zh-CN" altLang="en-US" dirty="0">
                <a:solidFill>
                  <a:srgbClr val="FF0000"/>
                </a:solidFill>
              </a:rPr>
              <a:t>按钮</a:t>
            </a:r>
            <a:r>
              <a:rPr lang="zh-CN" altLang="en-US" dirty="0" smtClean="0">
                <a:solidFill>
                  <a:srgbClr val="FF0000"/>
                </a:solidFill>
              </a:rPr>
              <a:t>，按钮</a:t>
            </a:r>
            <a:r>
              <a:rPr lang="en-US" altLang="zh-CN" dirty="0" smtClean="0">
                <a:solidFill>
                  <a:srgbClr val="FF0000"/>
                </a:solidFill>
              </a:rPr>
              <a:t>) </a:t>
            </a: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给定大猪去“按钮”，小猪的最优策略是“等待”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给定小猪去“按钮”，大猪的最优策略是“等待”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/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 smtClean="0">
                <a:solidFill>
                  <a:srgbClr val="FF0000"/>
                </a:solidFill>
              </a:rPr>
              <a:t>大小猪都将自己的策略从“按钮”改变为“等待”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3285895"/>
              </p:ext>
            </p:extLst>
          </p:nvPr>
        </p:nvGraphicFramePr>
        <p:xfrm>
          <a:off x="1331640" y="1556792"/>
          <a:ext cx="6096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4, 4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>
          <a:xfrm>
            <a:off x="4427984" y="2492896"/>
            <a:ext cx="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5580112" y="2492896"/>
            <a:ext cx="5760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 flipV="1">
            <a:off x="5436096" y="2636912"/>
            <a:ext cx="648072" cy="2880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660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856984" cy="4777328"/>
          </a:xfrm>
        </p:spPr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优反应</a:t>
            </a:r>
            <a:r>
              <a:rPr lang="en-US" altLang="zh-CN" dirty="0" smtClean="0"/>
              <a:t>(Best response)</a:t>
            </a:r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800" dirty="0" smtClean="0"/>
          </a:p>
          <a:p>
            <a:pPr lvl="1"/>
            <a:r>
              <a:rPr lang="en-US" altLang="zh-CN" dirty="0" smtClean="0"/>
              <a:t>BR(</a:t>
            </a:r>
            <a:r>
              <a:rPr lang="zh-CN" altLang="en-US" dirty="0" smtClean="0"/>
              <a:t>按钮，等待</a:t>
            </a:r>
            <a:r>
              <a:rPr lang="en-US" altLang="zh-CN" dirty="0" smtClean="0"/>
              <a:t>) </a:t>
            </a:r>
            <a:r>
              <a:rPr lang="en-US" altLang="zh-CN" dirty="0"/>
              <a:t>= (</a:t>
            </a:r>
            <a:r>
              <a:rPr lang="zh-CN" altLang="en-US" dirty="0"/>
              <a:t>按钮，等待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BR(</a:t>
            </a:r>
            <a:r>
              <a:rPr lang="zh-CN" altLang="en-US" dirty="0" smtClean="0"/>
              <a:t>按钮，按钮</a:t>
            </a:r>
            <a:r>
              <a:rPr lang="en-US" altLang="zh-CN" dirty="0"/>
              <a:t>) = </a:t>
            </a:r>
            <a:r>
              <a:rPr lang="en-US" altLang="zh-CN" dirty="0" smtClean="0"/>
              <a:t>(</a:t>
            </a:r>
            <a:r>
              <a:rPr lang="zh-CN" altLang="en-US" dirty="0">
                <a:solidFill>
                  <a:srgbClr val="FF0000"/>
                </a:solidFill>
              </a:rPr>
              <a:t>等待</a:t>
            </a:r>
            <a:r>
              <a:rPr lang="zh-CN" altLang="en-US" dirty="0" smtClean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等待</a:t>
            </a:r>
            <a:r>
              <a:rPr lang="en-US" altLang="zh-CN" dirty="0"/>
              <a:t>) </a:t>
            </a:r>
            <a:endParaRPr lang="en-US" altLang="zh-CN" dirty="0" smtClean="0"/>
          </a:p>
          <a:p>
            <a:pPr lvl="1"/>
            <a:r>
              <a:rPr lang="en-US" altLang="zh-CN" dirty="0"/>
              <a:t>BR</a:t>
            </a:r>
            <a:r>
              <a:rPr lang="en-US" altLang="zh-CN" dirty="0" smtClean="0"/>
              <a:t>(</a:t>
            </a:r>
            <a:r>
              <a:rPr lang="zh-CN" altLang="en-US" dirty="0" smtClean="0"/>
              <a:t>等待，</a:t>
            </a:r>
            <a:r>
              <a:rPr lang="zh-CN" altLang="en-US" dirty="0"/>
              <a:t>等待</a:t>
            </a:r>
            <a:r>
              <a:rPr lang="en-US" altLang="zh-CN" dirty="0"/>
              <a:t>) = </a:t>
            </a:r>
            <a:r>
              <a:rPr lang="en-US" altLang="zh-CN" dirty="0" smtClean="0"/>
              <a:t>(</a:t>
            </a:r>
            <a:r>
              <a:rPr lang="zh-CN" altLang="en-US" dirty="0">
                <a:solidFill>
                  <a:srgbClr val="FF0000"/>
                </a:solidFill>
              </a:rPr>
              <a:t>按钮</a:t>
            </a:r>
            <a:r>
              <a:rPr lang="zh-CN" altLang="en-US" dirty="0" smtClean="0"/>
              <a:t>，</a:t>
            </a:r>
            <a:r>
              <a:rPr lang="zh-CN" altLang="en-US" dirty="0"/>
              <a:t>等待</a:t>
            </a:r>
            <a:r>
              <a:rPr lang="en-US" altLang="zh-CN" dirty="0"/>
              <a:t>) </a:t>
            </a:r>
          </a:p>
          <a:p>
            <a:pPr lvl="1"/>
            <a:r>
              <a:rPr lang="en-US" altLang="zh-CN" dirty="0"/>
              <a:t>BR(</a:t>
            </a:r>
            <a:r>
              <a:rPr lang="zh-CN" altLang="en-US" dirty="0"/>
              <a:t>等待</a:t>
            </a:r>
            <a:r>
              <a:rPr lang="zh-CN" altLang="en-US" dirty="0" smtClean="0"/>
              <a:t>，按钮</a:t>
            </a:r>
            <a:r>
              <a:rPr lang="en-US" altLang="zh-CN" dirty="0" smtClean="0"/>
              <a:t>) </a:t>
            </a:r>
            <a:r>
              <a:rPr lang="en-US" altLang="zh-CN" dirty="0"/>
              <a:t>= </a:t>
            </a:r>
            <a:r>
              <a:rPr lang="en-US" altLang="zh-CN" dirty="0" smtClean="0"/>
              <a:t>(</a:t>
            </a:r>
            <a:r>
              <a:rPr lang="zh-CN" altLang="en-US" dirty="0"/>
              <a:t>等待</a:t>
            </a:r>
            <a:r>
              <a:rPr lang="zh-CN" altLang="en-US" dirty="0" smtClean="0"/>
              <a:t>，</a:t>
            </a:r>
            <a:r>
              <a:rPr lang="zh-CN" altLang="en-US" dirty="0">
                <a:solidFill>
                  <a:srgbClr val="FF0000"/>
                </a:solidFill>
              </a:rPr>
              <a:t>等待</a:t>
            </a:r>
            <a:r>
              <a:rPr lang="en-US" altLang="zh-CN" dirty="0"/>
              <a:t>) </a:t>
            </a:r>
          </a:p>
          <a:p>
            <a:pPr marL="344487" lvl="1" indent="0">
              <a:buNone/>
            </a:pP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sz="1050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例：智猪博弈</a:t>
            </a:r>
            <a:r>
              <a:rPr lang="en-US" altLang="zh-CN" dirty="0" smtClean="0"/>
              <a:t>(Boxed Pig Game)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531704"/>
              </p:ext>
            </p:extLst>
          </p:nvPr>
        </p:nvGraphicFramePr>
        <p:xfrm>
          <a:off x="1331640" y="1628800"/>
          <a:ext cx="6096000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088"/>
                <a:gridCol w="1512168"/>
                <a:gridCol w="2267744"/>
                <a:gridCol w="1524000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FF0000"/>
                          </a:solidFill>
                        </a:rPr>
                        <a:t>4, 4</a:t>
                      </a:r>
                      <a:endParaRPr lang="zh-CN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cxnSp>
        <p:nvCxnSpPr>
          <p:cNvPr id="11" name="直接箭头连接符 10"/>
          <p:cNvCxnSpPr/>
          <p:nvPr/>
        </p:nvCxnSpPr>
        <p:spPr>
          <a:xfrm>
            <a:off x="4427984" y="2492896"/>
            <a:ext cx="0" cy="36004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5580112" y="2492896"/>
            <a:ext cx="576064" cy="0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 flipV="1">
            <a:off x="5436096" y="2636912"/>
            <a:ext cx="648072" cy="28803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763688" y="5852472"/>
            <a:ext cx="602280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均衡 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状态、点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 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是最优反应的不动点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56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692696"/>
                <a:ext cx="8892480" cy="5793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b="1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zh-CN" altLang="en-US" sz="2800" dirty="0" smtClean="0"/>
                  <a:t>个牧民，共同拥有一块草场，可自由放牧。</a:t>
                </a:r>
                <a:endParaRPr lang="en-US" altLang="zh-CN" sz="2800" dirty="0" smtClean="0"/>
              </a:p>
              <a:p>
                <a:pPr marL="0" indent="0">
                  <a:buNone/>
                </a:pPr>
                <a:r>
                  <a:rPr lang="zh-CN" altLang="en-US" sz="2800" dirty="0" smtClean="0"/>
                  <a:t>除牧草外，养一只羊的额外成本为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800" dirty="0" smtClean="0"/>
                  <a:t>。</a:t>
                </a:r>
                <a:endParaRPr lang="en-US" altLang="zh-CN" sz="2800" dirty="0"/>
              </a:p>
              <a:p>
                <a:pPr marL="0" indent="0">
                  <a:buNone/>
                </a:pPr>
                <a:r>
                  <a:rPr lang="zh-CN" altLang="en-US" sz="2800" dirty="0" smtClean="0"/>
                  <a:t>羊的价格跟该草场上羊的总数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 smtClean="0"/>
                  <a:t>相关，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8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dirty="0" smtClean="0"/>
                  <a:t>。</a:t>
                </a:r>
                <a:endParaRPr lang="en-US" altLang="zh-CN" sz="2800" dirty="0" smtClean="0"/>
              </a:p>
              <a:p>
                <a:pPr marL="0" indent="0" algn="ctr">
                  <a:buNone/>
                </a:pPr>
                <a:r>
                  <a:rPr lang="zh-CN" altLang="en-US" sz="2800" dirty="0" smtClean="0">
                    <a:solidFill>
                      <a:srgbClr val="FF0000"/>
                    </a:solidFill>
                  </a:rPr>
                  <a:t>每个牧民应饲养多少只羊？</a:t>
                </a:r>
                <a:endParaRPr lang="en-US" altLang="zh-CN" sz="2800" dirty="0" smtClean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endParaRPr lang="en-US" altLang="zh-CN" sz="1400" dirty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 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（垄断经营）</a:t>
                </a:r>
                <a:endPara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收益：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</a:t>
                </a:r>
                <a:endParaRPr lang="en-US" altLang="zh-CN" sz="28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优条件：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2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4=0</a:t>
                </a:r>
              </a:p>
              <a:p>
                <a:pPr marL="0" indent="0"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优牧羊量：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48</a:t>
                </a:r>
              </a:p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最大收益：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(100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48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</a:t>
                </a:r>
                <a14:m>
                  <m:oMath xmlns:m="http://schemas.openxmlformats.org/officeDocument/2006/math">
                    <m:r>
                      <a:rPr lang="en-US" altLang="zh-CN" sz="28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48 = 2304</a:t>
                </a:r>
                <a:endPara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1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 algn="r">
                  <a:buNone/>
                </a:pPr>
                <a:r>
                  <a:rPr lang="en-US" altLang="zh-CN" sz="2100" dirty="0" smtClean="0"/>
                  <a:t>Garrett Hardin, </a:t>
                </a:r>
                <a:r>
                  <a:rPr lang="en-US" altLang="zh-CN" sz="2100" i="1" dirty="0" smtClean="0"/>
                  <a:t>The tragedy of the commons</a:t>
                </a:r>
                <a:r>
                  <a:rPr lang="en-US" altLang="zh-CN" sz="2100" dirty="0" smtClean="0"/>
                  <a:t>, Science (New Series), Vol. 162, No. 3859, pp. 1243-1248, Dec. 1968.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692696"/>
                <a:ext cx="8892480" cy="5793088"/>
              </a:xfrm>
              <a:blipFill rotWithShape="0">
                <a:blip r:embed="rId3"/>
                <a:stretch>
                  <a:fillRect l="-1371" t="-1474" r="-1714" b="-1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260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04400"/>
            <a:ext cx="8640960" cy="528138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FF"/>
                </a:solidFill>
              </a:rPr>
              <a:t>博弈案例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合作博弈论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2"/>
            <a:r>
              <a:rPr lang="en-US" altLang="zh-CN" dirty="0" smtClean="0">
                <a:solidFill>
                  <a:srgbClr val="0000FF"/>
                </a:solidFill>
              </a:rPr>
              <a:t>Shapley Value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非合作博弈论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2"/>
            <a:r>
              <a:rPr lang="zh-CN" altLang="en-US" dirty="0" smtClean="0">
                <a:solidFill>
                  <a:srgbClr val="0000FF"/>
                </a:solidFill>
              </a:rPr>
              <a:t>智猪博弈、公</a:t>
            </a:r>
            <a:r>
              <a:rPr lang="zh-CN" altLang="en-US" dirty="0">
                <a:solidFill>
                  <a:srgbClr val="0000FF"/>
                </a:solidFill>
              </a:rPr>
              <a:t>地</a:t>
            </a:r>
            <a:r>
              <a:rPr lang="zh-CN" altLang="en-US" dirty="0" smtClean="0">
                <a:solidFill>
                  <a:srgbClr val="0000FF"/>
                </a:solidFill>
              </a:rPr>
              <a:t>悲剧、田忌赛马、拍卖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博弈</a:t>
            </a:r>
            <a:r>
              <a:rPr lang="zh-CN" altLang="en-US" dirty="0"/>
              <a:t>论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选择与效用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完全信息静态、完全信息动态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不完全信息静态、不完全信息动态</a:t>
            </a:r>
            <a:endParaRPr lang="en-US" altLang="zh-CN" dirty="0" smtClean="0"/>
          </a:p>
          <a:p>
            <a:r>
              <a:rPr lang="zh-CN" altLang="en-US" dirty="0" smtClean="0"/>
              <a:t>博弈论与人工智能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49217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16232"/>
            <a:ext cx="8892480" cy="579308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两牧民分别养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只羊，草场上总羊数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1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endParaRPr lang="en-US" altLang="zh-CN" sz="2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676476"/>
                  </p:ext>
                </p:extLst>
              </p:nvPr>
            </p:nvGraphicFramePr>
            <p:xfrm>
              <a:off x="971600" y="1268760"/>
              <a:ext cx="7344816" cy="4608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</a:tblGrid>
                  <a:tr h="57606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 smtClean="0"/>
                            <a:t>牧民</a:t>
                          </a:r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576064">
                    <a:tc gridSpan="2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3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4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8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</a:tr>
                  <a:tr h="576064">
                    <a:tc rowSpan="6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 smtClean="0"/>
                            <a:t>牧</a:t>
                          </a:r>
                          <a:endParaRPr lang="en-US" altLang="zh-CN" sz="2800" dirty="0" smtClean="0"/>
                        </a:p>
                        <a:p>
                          <a:pPr algn="ctr"/>
                          <a:r>
                            <a:rPr lang="zh-CN" altLang="en-US" sz="2800" dirty="0" smtClean="0"/>
                            <a:t>民</a:t>
                          </a:r>
                          <a:endParaRPr lang="en-US" altLang="zh-CN" sz="2800" dirty="0" smtClean="0"/>
                        </a:p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0,0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3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4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8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28676476"/>
                  </p:ext>
                </p:extLst>
              </p:nvPr>
            </p:nvGraphicFramePr>
            <p:xfrm>
              <a:off x="971600" y="1268760"/>
              <a:ext cx="7344816" cy="46085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  <a:gridCol w="918102"/>
                  </a:tblGrid>
                  <a:tr h="576064">
                    <a:tc rowSpan="2" gridSpan="2"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  <a:tc rowSpan="2"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gridSpan="6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 smtClean="0"/>
                            <a:t>牧民</a:t>
                          </a:r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</a:tr>
                  <a:tr h="576064">
                    <a:tc gridSpan="2"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3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4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699338" t="-108511" r="-2649" b="-606383"/>
                          </a:stretch>
                        </a:blipFill>
                      </a:tcPr>
                    </a:tc>
                  </a:tr>
                  <a:tr h="576064">
                    <a:tc rowSpan="6"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800" dirty="0" smtClean="0"/>
                            <a:t>牧</a:t>
                          </a:r>
                          <a:endParaRPr lang="en-US" altLang="zh-CN" sz="2800" dirty="0" smtClean="0"/>
                        </a:p>
                        <a:p>
                          <a:pPr algn="ctr"/>
                          <a:r>
                            <a:rPr lang="zh-CN" altLang="en-US" sz="2800" dirty="0" smtClean="0"/>
                            <a:t>民</a:t>
                          </a:r>
                          <a:endParaRPr lang="en-US" altLang="zh-CN" sz="2800" dirty="0" smtClean="0"/>
                        </a:p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0,0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1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2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3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 smtClean="0"/>
                            <a:t>4</a:t>
                          </a:r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</a:tr>
                  <a:tr h="576064">
                    <a:tc v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00662" t="-704211" r="-601325" b="-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800" dirty="0"/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6643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16232"/>
            <a:ext cx="8892480" cy="5793088"/>
          </a:xfrm>
        </p:spPr>
        <p:txBody>
          <a:bodyPr/>
          <a:lstStyle/>
          <a:p>
            <a:pPr marL="0" indent="0" algn="ctr">
              <a:buNone/>
            </a:pP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两牧民分别养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和 </a:t>
            </a:r>
            <a:r>
              <a:rPr lang="en-US" altLang="zh-CN" sz="28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只羊，草场上总羊数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收益：</a:t>
            </a:r>
            <a:endParaRPr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最优条件：</a:t>
            </a:r>
            <a:endParaRPr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p</a:t>
            </a:r>
            <a:r>
              <a:rPr lang="en-US" altLang="zh-CN" sz="2800" dirty="0" smtClean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 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0" indent="0" algn="ctr">
              <a:buNone/>
            </a:pP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dirty="0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c =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0,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  <a:endParaRPr lang="en-US" altLang="zh-CN" sz="28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*+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*+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en-US" altLang="zh-CN" sz="28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600" dirty="0" smtClean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36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*,</a:t>
            </a:r>
            <a:r>
              <a:rPr lang="en-US" altLang="zh-CN" sz="36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36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36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*) = (32, 32)</a:t>
            </a:r>
          </a:p>
          <a:p>
            <a:pPr marL="0" indent="0">
              <a:buNone/>
            </a:pPr>
            <a:endParaRPr lang="en-US" altLang="zh-CN" sz="11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endParaRPr lang="en-US" altLang="zh-CN" sz="2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035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516232"/>
                <a:ext cx="8892480" cy="5793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altLang="zh-CN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*,</a:t>
                </a:r>
                <a:r>
                  <a:rPr lang="en-US" altLang="zh-CN" sz="28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</a:t>
                </a:r>
                <a:r>
                  <a:rPr lang="en-US" altLang="zh-CN" sz="2800" baseline="-250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*) = (32, 32)</a:t>
                </a:r>
              </a:p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  <a:p>
                <a:pPr marL="0" indent="0" algn="ctr">
                  <a:buNone/>
                </a:pP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</a:p>
              <a:p>
                <a:pPr marL="0" indent="0" algn="ctr">
                  <a:buNone/>
                </a:pP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altLang="zh-CN" sz="28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= 0</a:t>
                </a:r>
              </a:p>
              <a:p>
                <a:pPr marL="0" indent="0" algn="ctr">
                  <a:buNone/>
                </a:pP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endParaRPr lang="en-US" altLang="zh-CN" sz="2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1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>
                  <a:buNone/>
                </a:pPr>
                <a:r>
                  <a:rPr lang="zh-CN" altLang="en-US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sz="24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= 0</a:t>
                </a:r>
              </a:p>
              <a:p>
                <a:pPr marL="0" indent="0" algn="ctr">
                  <a:buNone/>
                </a:pP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= 0</a:t>
                </a:r>
              </a:p>
              <a:p>
                <a:pPr marL="0" indent="0" algn="ctr">
                  <a:buNone/>
                </a:pP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4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32</a:t>
                </a:r>
                <a:endParaRPr lang="en-US" altLang="zh-CN" sz="2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zh-CN" altLang="en-US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，牧民</a:t>
                </a:r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 </a:t>
                </a:r>
                <a:r>
                  <a:rPr lang="zh-CN" altLang="en-US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都不会单方面改变牧羊的数量</a:t>
                </a:r>
                <a:endParaRPr lang="en-US" altLang="zh-CN" sz="27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zh-CN" altLang="en-US" sz="2700" dirty="0" smtClean="0">
                    <a:solidFill>
                      <a:srgbClr val="FF0000"/>
                    </a:solidFill>
                  </a:rPr>
                  <a:t>草场上总羊数</a:t>
                </a:r>
                <a:r>
                  <a:rPr lang="en-US" altLang="zh-CN" sz="2700" dirty="0" smtClean="0">
                    <a:solidFill>
                      <a:srgbClr val="FF0000"/>
                    </a:solidFill>
                  </a:rPr>
                  <a:t>64&gt;48</a:t>
                </a:r>
                <a:endParaRPr lang="en-US" altLang="zh-CN" sz="2700" dirty="0">
                  <a:solidFill>
                    <a:srgbClr val="FF0000"/>
                  </a:solidFill>
                </a:endParaRPr>
              </a:p>
              <a:p>
                <a:pPr marL="0" indent="0" algn="ctr">
                  <a:buNone/>
                </a:pPr>
                <a:r>
                  <a:rPr lang="zh-CN" altLang="en-US" sz="2700" dirty="0" smtClean="0">
                    <a:solidFill>
                      <a:srgbClr val="FF0000"/>
                    </a:solidFill>
                  </a:rPr>
                  <a:t>两牧民总收益 </a:t>
                </a:r>
                <a:r>
                  <a:rPr lang="en-US" altLang="zh-CN" sz="27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(64)</a:t>
                </a:r>
                <a:r>
                  <a:rPr lang="en-US" altLang="zh-CN" sz="2700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7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(100 </a:t>
                </a:r>
                <a:r>
                  <a:rPr lang="en-US" altLang="zh-CN" sz="27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 </a:t>
                </a:r>
                <a:r>
                  <a:rPr lang="en-US" altLang="zh-CN" sz="2700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4)</a:t>
                </a:r>
                <a14:m>
                  <m:oMath xmlns:m="http://schemas.openxmlformats.org/officeDocument/2006/math">
                    <m:r>
                      <a:rPr lang="en-US" altLang="zh-CN" sz="27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64 </a:t>
                </a:r>
                <a:r>
                  <a:rPr lang="en-US" altLang="zh-CN" sz="27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700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2048 &lt; 2304 </a:t>
                </a:r>
                <a:endParaRPr lang="en-US" altLang="zh-CN" sz="2700" dirty="0" smtClean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516232"/>
                <a:ext cx="8892480" cy="5793088"/>
              </a:xfrm>
              <a:blipFill rotWithShape="0">
                <a:blip r:embed="rId3"/>
                <a:stretch>
                  <a:fillRect l="-1371" t="-1158" b="-6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4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16232"/>
            <a:ext cx="8892480" cy="57930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(40, 26)</a:t>
            </a:r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牧民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26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1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牧民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 algn="ctr"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牧民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，牧民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都会改变牧羊的数量</a:t>
            </a:r>
            <a:endParaRPr lang="en-US" altLang="zh-CN" sz="28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5612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16232"/>
            <a:ext cx="8892480" cy="5793088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= (35, 28)</a:t>
            </a:r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牧民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  <a:p>
            <a:pPr marL="0" indent="0" algn="ctr">
              <a:buNone/>
            </a:pP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</a:p>
          <a:p>
            <a:pPr marL="0" indent="0" algn="ctr">
              <a:buNone/>
            </a:pP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altLang="zh-CN" sz="28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8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34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1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牧民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2400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35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</a:p>
          <a:p>
            <a:pPr marL="0" indent="0" algn="ctr">
              <a:buNone/>
            </a:pP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30.5</a:t>
            </a:r>
            <a:endParaRPr lang="en-US" altLang="zh-CN" sz="24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1560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8971394"/>
              </p:ext>
            </p:extLst>
          </p:nvPr>
        </p:nvGraphicFramePr>
        <p:xfrm>
          <a:off x="107504" y="1268760"/>
          <a:ext cx="43924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122"/>
                <a:gridCol w="1098122"/>
                <a:gridCol w="1098122"/>
                <a:gridCol w="10981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CN" sz="2400" b="0" baseline="-250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altLang="en-US" sz="2400" b="0" dirty="0">
                        <a:solidFill>
                          <a:srgbClr val="093B5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26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28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CN" sz="2400" baseline="-250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en-US" altLang="zh-CN" sz="24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400" dirty="0">
                        <a:solidFill>
                          <a:srgbClr val="093B5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35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34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lang="en-US" altLang="zh-CN" dirty="0"/>
              <a:t>=</a:t>
            </a:r>
            <a:r>
              <a:rPr lang="en-US" altLang="zh-CN" dirty="0" smtClean="0"/>
              <a:t> 2)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64271"/>
            <a:ext cx="8892480" cy="57930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最优反应</a:t>
            </a:r>
            <a:endParaRPr lang="en-US" altLang="zh-CN" sz="2800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4528989"/>
              </p:ext>
            </p:extLst>
          </p:nvPr>
        </p:nvGraphicFramePr>
        <p:xfrm>
          <a:off x="4609566" y="1268760"/>
          <a:ext cx="439248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122"/>
                <a:gridCol w="1098122"/>
                <a:gridCol w="1098122"/>
                <a:gridCol w="1098122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 i="1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CN" sz="2400" b="0" baseline="-250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altLang="en-US" sz="2400" b="0" dirty="0">
                        <a:solidFill>
                          <a:srgbClr val="093B5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40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35</a:t>
                      </a:r>
                      <a:endParaRPr lang="zh-CN" altLang="en-US" sz="24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lang="en-US" altLang="zh-CN" sz="2400" baseline="-250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en-US" altLang="zh-CN" sz="2400" dirty="0" smtClean="0">
                          <a:solidFill>
                            <a:srgbClr val="093B5C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*</a:t>
                      </a:r>
                      <a:endParaRPr lang="zh-CN" altLang="en-US" sz="2400" dirty="0">
                        <a:solidFill>
                          <a:srgbClr val="093B5C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32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28</a:t>
                      </a:r>
                      <a:endParaRPr lang="zh-CN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/>
                        <a:t>30.1</a:t>
                      </a:r>
                      <a:endParaRPr lang="zh-CN" alt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矩形 6"/>
          <p:cNvSpPr/>
          <p:nvPr/>
        </p:nvSpPr>
        <p:spPr>
          <a:xfrm>
            <a:off x="899592" y="2276872"/>
            <a:ext cx="286328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  <a:endParaRPr lang="zh-CN" altLang="en-US" sz="2000" dirty="0"/>
          </a:p>
        </p:txBody>
      </p:sp>
      <p:sp>
        <p:nvSpPr>
          <p:cNvPr id="8" name="矩形 7"/>
          <p:cNvSpPr/>
          <p:nvPr/>
        </p:nvSpPr>
        <p:spPr>
          <a:xfrm>
            <a:off x="5444614" y="2276872"/>
            <a:ext cx="29482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100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– 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= 0</a:t>
            </a:r>
            <a:endParaRPr lang="zh-CN" altLang="en-US" sz="2000" dirty="0"/>
          </a:p>
        </p:txBody>
      </p:sp>
      <p:sp>
        <p:nvSpPr>
          <p:cNvPr id="9" name="矩形 8"/>
          <p:cNvSpPr/>
          <p:nvPr/>
        </p:nvSpPr>
        <p:spPr>
          <a:xfrm>
            <a:off x="899592" y="3118771"/>
            <a:ext cx="28536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= (96-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 = 48 - 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454232" y="3037907"/>
            <a:ext cx="29386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 = (96-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48 - </a:t>
            </a:r>
            <a:r>
              <a:rPr lang="en-US" altLang="zh-CN" sz="20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0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/2 </a:t>
            </a:r>
            <a:endParaRPr lang="zh-CN" altLang="en-US" sz="2000" dirty="0">
              <a:solidFill>
                <a:srgbClr val="0000FF"/>
              </a:solidFill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1899186" y="2763202"/>
            <a:ext cx="432048" cy="2195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下箭头 11"/>
          <p:cNvSpPr/>
          <p:nvPr/>
        </p:nvSpPr>
        <p:spPr>
          <a:xfrm>
            <a:off x="6660232" y="2763201"/>
            <a:ext cx="432048" cy="219537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407710" y="4018716"/>
            <a:ext cx="4580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*) = (48, 48) – 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19779" y="5805464"/>
            <a:ext cx="581120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均衡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zh-CN" altLang="en-US" sz="2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状态、点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是最优反应的不动点</a:t>
            </a:r>
            <a:endParaRPr lang="zh-CN" altLang="en-US" sz="2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16096" y="4860615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(32,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32) = (48, 48) – 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32,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7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 animBg="1"/>
      <p:bldP spid="12" grpId="0" animBg="1"/>
      <p:bldP spid="13" grpId="0"/>
      <p:bldP spid="14" grpId="0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一般情形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516232"/>
                <a:ext cx="8892480" cy="57930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收益：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v</a:t>
                </a:r>
                <a:r>
                  <a:rPr lang="en-US" altLang="zh-CN" sz="2800" i="1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…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+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 +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endParaRPr lang="en-US" altLang="zh-CN" sz="2800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</a:t>
                </a: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优条件：</a:t>
                </a:r>
                <a:endParaRPr lang="en-US" altLang="zh-CN" sz="28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… +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+ p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’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… + </a:t>
                </a:r>
                <a:r>
                  <a:rPr lang="en-US" altLang="zh-CN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 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</a:p>
              <a:p>
                <a:pPr marL="0" indent="0">
                  <a:buNone/>
                </a:pP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100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… + </a:t>
                </a:r>
                <a:r>
                  <a:rPr lang="en-US" altLang="zh-CN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*)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–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–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 = 0</a:t>
                </a:r>
              </a:p>
              <a:p>
                <a:pPr marL="0" indent="0" algn="ctr">
                  <a:buNone/>
                </a:pP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N+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1)</a:t>
                </a: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96</a:t>
                </a:r>
                <a:endParaRPr lang="en-US" altLang="zh-CN" sz="2800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zh-CN" altLang="en-US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均衡牧羊量：</a:t>
                </a:r>
                <a:endParaRPr lang="en-US" altLang="zh-CN" sz="28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spcBef>
                    <a:spcPts val="0"/>
                  </a:spcBef>
                  <a:buNone/>
                </a:pP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</a:t>
                </a:r>
                <a:r>
                  <a:rPr lang="en-US" altLang="zh-CN" sz="2800" i="1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baseline="-250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sz="2800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+ … + </a:t>
                </a:r>
                <a:r>
                  <a:rPr lang="en-US" altLang="zh-CN" sz="2800" i="1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96</a:t>
                </a:r>
                <a14:m>
                  <m:oMath xmlns:m="http://schemas.openxmlformats.org/officeDocument/2006/math">
                    <m:r>
                      <a:rPr lang="en-US" altLang="zh-CN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f>
                      <m:fPr>
                        <m:ctrlPr>
                          <a:rPr lang="en-US" altLang="zh-CN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num>
                      <m:den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8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sz="2800" i="1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800" i="1" baseline="-25000" dirty="0" err="1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* </a:t>
                </a:r>
                <a:r>
                  <a:rPr lang="en-US" altLang="zh-CN" sz="2800" i="1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sz="2800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96</m:t>
                        </m:r>
                      </m:num>
                      <m:den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  <m:r>
                          <a:rPr lang="en-US" altLang="zh-CN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</m:oMath>
                </a14:m>
                <a:endParaRPr lang="en-US" altLang="zh-CN" sz="2800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altLang="zh-CN" sz="1100" dirty="0" smtClean="0">
                  <a:solidFill>
                    <a:schemeClr val="bg1">
                      <a:lumMod val="65000"/>
                    </a:schemeClr>
                  </a:solidFill>
                </a:endParaRPr>
              </a:p>
              <a:p>
                <a:pPr marL="0" indent="0" algn="r">
                  <a:buNone/>
                </a:pPr>
                <a:endParaRPr lang="en-US" altLang="zh-CN" sz="2100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516232"/>
                <a:ext cx="8892480" cy="5793088"/>
              </a:xfrm>
              <a:blipFill rotWithShape="0">
                <a:blip r:embed="rId3"/>
                <a:stretch>
                  <a:fillRect l="-1371" t="-1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439"/>
                  </p:ext>
                </p:extLst>
              </p:nvPr>
            </p:nvGraphicFramePr>
            <p:xfrm>
              <a:off x="179512" y="5013176"/>
              <a:ext cx="8352930" cy="18022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2155"/>
                    <a:gridCol w="1392155"/>
                    <a:gridCol w="1392155"/>
                    <a:gridCol w="1392155"/>
                    <a:gridCol w="1392155"/>
                    <a:gridCol w="1392155"/>
                  </a:tblGrid>
                  <a:tr h="43204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N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zh-CN" altLang="en-US" sz="24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∞</m:t>
                                </m:r>
                              </m:oMath>
                            </m:oMathPara>
                          </a14:m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22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牧羊数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48(48)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64(32)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80(16)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95(1)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96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522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总收益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2304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2304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2048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1024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1280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256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</a:t>
                          </a:r>
                        </a:p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(1)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9119439"/>
                  </p:ext>
                </p:extLst>
              </p:nvPr>
            </p:nvGraphicFramePr>
            <p:xfrm>
              <a:off x="179512" y="5013176"/>
              <a:ext cx="8352930" cy="180220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92155"/>
                    <a:gridCol w="1392155"/>
                    <a:gridCol w="1392155"/>
                    <a:gridCol w="1392155"/>
                    <a:gridCol w="1392155"/>
                    <a:gridCol w="1392155"/>
                  </a:tblGrid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N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5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501754" t="-9333" r="-1754" b="-326667"/>
                          </a:stretch>
                        </a:blipFill>
                      </a:tcPr>
                    </a:tc>
                  </a:tr>
                  <a:tr h="52204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牧羊数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48(48)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64(32)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80(16)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95(1)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96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/>
                            <a:t>总收益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2304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2304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2048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1024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/>
                            <a:t>1280</a:t>
                          </a:r>
                        </a:p>
                        <a:p>
                          <a:pPr algn="ctr"/>
                          <a:r>
                            <a:rPr lang="zh-CN" altLang="en-US" sz="2400" dirty="0" smtClean="0"/>
                            <a:t>（</a:t>
                          </a:r>
                          <a:r>
                            <a:rPr lang="en-US" altLang="zh-CN" sz="2400" dirty="0" smtClean="0"/>
                            <a:t>256</a:t>
                          </a:r>
                          <a:r>
                            <a:rPr lang="zh-CN" altLang="en-US" sz="2400" dirty="0" smtClean="0"/>
                            <a:t>）</a:t>
                          </a:r>
                          <a:endParaRPr lang="zh-CN" altLang="en-US" sz="24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95</a:t>
                          </a:r>
                        </a:p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</a:rPr>
                            <a:t>(1)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42160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例：公地悲剧 </a:t>
            </a:r>
            <a:r>
              <a:rPr lang="en-US" altLang="zh-CN" dirty="0" smtClean="0"/>
              <a:t>(</a:t>
            </a:r>
            <a:r>
              <a:rPr lang="zh-CN" altLang="en-US" dirty="0" smtClean="0"/>
              <a:t>一般情形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516232"/>
            <a:ext cx="8892480" cy="5793088"/>
          </a:xfrm>
        </p:spPr>
        <p:txBody>
          <a:bodyPr/>
          <a:lstStyle/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r>
              <a:rPr lang="zh-CN" altLang="en-US" sz="2100" dirty="0" smtClean="0"/>
              <a:t>作业：</a:t>
            </a: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r>
              <a:rPr lang="en-US" altLang="zh-CN" sz="2100" dirty="0"/>
              <a:t> </a:t>
            </a:r>
            <a:r>
              <a:rPr lang="en-US" altLang="zh-CN" sz="2100" dirty="0" smtClean="0"/>
              <a:t> </a:t>
            </a:r>
            <a:r>
              <a:rPr lang="zh-CN" altLang="en-US" sz="2100" dirty="0" smtClean="0"/>
              <a:t>推导公地悲剧博弈一般情形的最优反应，并证明其存在至少一个不动点。</a:t>
            </a: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>
              <a:buNone/>
            </a:pPr>
            <a:endParaRPr lang="en-US" altLang="zh-CN" sz="2100" dirty="0" smtClean="0"/>
          </a:p>
          <a:p>
            <a:pPr marL="0" indent="0">
              <a:buNone/>
            </a:pPr>
            <a:r>
              <a:rPr lang="zh-CN" altLang="en-US" sz="2100" dirty="0" smtClean="0"/>
              <a:t>思考：</a:t>
            </a:r>
            <a:endParaRPr lang="en-US" altLang="zh-CN" sz="2100" dirty="0" smtClean="0"/>
          </a:p>
          <a:p>
            <a:pPr marL="0" indent="0">
              <a:buNone/>
            </a:pPr>
            <a:endParaRPr lang="en-US" altLang="zh-CN" sz="2100" dirty="0"/>
          </a:p>
          <a:p>
            <a:pPr marL="0" indent="0" algn="ctr">
              <a:buNone/>
            </a:pPr>
            <a:r>
              <a:rPr lang="zh-CN" altLang="en-US" sz="2100" dirty="0" smtClean="0"/>
              <a:t>单个牧民最大化自己收益的行为，为何反而减少了自己的收益？</a:t>
            </a:r>
            <a:endParaRPr lang="en-US" altLang="zh-CN" sz="2100" dirty="0" smtClean="0"/>
          </a:p>
          <a:p>
            <a:pPr marL="0" indent="0">
              <a:buNone/>
            </a:pPr>
            <a:r>
              <a:rPr lang="en-US" altLang="zh-CN" sz="2100" dirty="0"/>
              <a:t> </a:t>
            </a:r>
            <a:r>
              <a:rPr lang="en-US" altLang="zh-CN" sz="2100" dirty="0" smtClean="0"/>
              <a:t>     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36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4579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692696"/>
            <a:ext cx="8640960" cy="579308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>
                <a:solidFill>
                  <a:schemeClr val="bg1">
                    <a:lumMod val="65000"/>
                  </a:schemeClr>
                </a:solidFill>
              </a:rPr>
              <a:t>齐将田忌善而客待之</a:t>
            </a: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。</a:t>
            </a:r>
            <a:endParaRPr lang="en-US" altLang="zh-CN" sz="1200" dirty="0" smtClean="0"/>
          </a:p>
          <a:p>
            <a:pPr marL="0" indent="0">
              <a:buNone/>
            </a:pPr>
            <a:r>
              <a:rPr lang="zh-CN" altLang="en-US" sz="2800" dirty="0" smtClean="0"/>
              <a:t>忌</a:t>
            </a:r>
            <a:r>
              <a:rPr lang="zh-CN" altLang="en-US" sz="2800" dirty="0"/>
              <a:t>数与齐诸公子驰逐重射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孙子</a:t>
            </a:r>
            <a:r>
              <a:rPr lang="zh-CN" altLang="en-US" sz="2800" dirty="0"/>
              <a:t>见其马足不甚相远，马有上、中、</a:t>
            </a:r>
            <a:r>
              <a:rPr lang="zh-CN" altLang="en-US" sz="2800" dirty="0" smtClean="0"/>
              <a:t>下辈。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於</a:t>
            </a:r>
            <a:r>
              <a:rPr lang="zh-CN" altLang="en-US" sz="2800" dirty="0"/>
              <a:t>是孙子谓田忌曰：“君弟重射，臣能令君胜。</a:t>
            </a:r>
            <a:r>
              <a:rPr lang="zh-CN" altLang="en-US" sz="2800" dirty="0" smtClean="0"/>
              <a:t>”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田</a:t>
            </a:r>
            <a:r>
              <a:rPr lang="zh-CN" altLang="en-US" sz="2800" dirty="0"/>
              <a:t>忌信然之，与王及诸公子逐射千金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及</a:t>
            </a:r>
            <a:r>
              <a:rPr lang="zh-CN" altLang="en-US" sz="2800" dirty="0"/>
              <a:t>临质，孙子曰：“</a:t>
            </a:r>
            <a:r>
              <a:rPr lang="zh-CN" altLang="en-US" u="sng" dirty="0">
                <a:solidFill>
                  <a:srgbClr val="0000FF"/>
                </a:solidFill>
              </a:rPr>
              <a:t>今以君之下驷与彼上驷</a:t>
            </a:r>
            <a:r>
              <a:rPr lang="zh-CN" altLang="en-US" u="sng" dirty="0" smtClean="0">
                <a:solidFill>
                  <a:srgbClr val="0000FF"/>
                </a:solidFill>
              </a:rPr>
              <a:t>，    取</a:t>
            </a:r>
            <a:r>
              <a:rPr lang="zh-CN" altLang="en-US" u="sng" dirty="0">
                <a:solidFill>
                  <a:srgbClr val="0000FF"/>
                </a:solidFill>
              </a:rPr>
              <a:t>君上驷与彼中驷，取君中驷与彼下驷</a:t>
            </a:r>
            <a:r>
              <a:rPr lang="zh-CN" altLang="en-US" sz="2800" dirty="0"/>
              <a:t>。</a:t>
            </a:r>
            <a:r>
              <a:rPr lang="zh-CN" altLang="en-US" sz="2800" dirty="0" smtClean="0"/>
              <a:t>”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/>
              <a:t>既</a:t>
            </a:r>
            <a:r>
              <a:rPr lang="zh-CN" altLang="en-US" sz="2800" dirty="0"/>
              <a:t>驰三辈毕，而田忌一不胜而再胜，卒得王千金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>
              <a:buNone/>
            </a:pP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於是忌进孙子於威王。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chemeClr val="bg1">
                    <a:lumMod val="65000"/>
                  </a:schemeClr>
                </a:solidFill>
              </a:rPr>
              <a:t>威王问兵法，遂以为师。</a:t>
            </a:r>
            <a:endParaRPr lang="en-US" altLang="zh-CN" sz="2800" dirty="0" smtClean="0">
              <a:solidFill>
                <a:schemeClr val="bg1">
                  <a:lumMod val="65000"/>
                </a:schemeClr>
              </a:solidFill>
            </a:endParaRPr>
          </a:p>
          <a:p>
            <a:pPr marL="0" indent="0" algn="r">
              <a:buNone/>
            </a:pPr>
            <a:endParaRPr lang="en-US" altLang="zh-CN" sz="900" dirty="0" smtClean="0"/>
          </a:p>
          <a:p>
            <a:pPr marL="0" indent="0" algn="r">
              <a:buNone/>
            </a:pPr>
            <a:r>
              <a:rPr lang="zh-CN" altLang="en-US" sz="2400" dirty="0" smtClean="0"/>
              <a:t>史记</a:t>
            </a:r>
            <a:r>
              <a:rPr lang="en-US" altLang="zh-CN" sz="2400" dirty="0"/>
              <a:t>·</a:t>
            </a:r>
            <a:r>
              <a:rPr lang="zh-CN" altLang="en-US" sz="2400" dirty="0"/>
              <a:t>卷六十五 七十列传</a:t>
            </a:r>
            <a:r>
              <a:rPr lang="en-US" altLang="zh-CN" sz="2400" dirty="0"/>
              <a:t>·</a:t>
            </a:r>
            <a:r>
              <a:rPr lang="zh-CN" altLang="en-US" sz="2400" dirty="0"/>
              <a:t>孙子吴起列传第五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1520" y="1268760"/>
            <a:ext cx="7992888" cy="3600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5305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4827117"/>
              </p:ext>
            </p:extLst>
          </p:nvPr>
        </p:nvGraphicFramePr>
        <p:xfrm>
          <a:off x="485800" y="1052736"/>
          <a:ext cx="8352928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549061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田忌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</a:tr>
              <a:tr h="54906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49061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3,</a:t>
                      </a:r>
                      <a:r>
                        <a:rPr lang="en-US" altLang="zh-CN" sz="2000" baseline="0" dirty="0" smtClean="0"/>
                        <a:t> </a:t>
                      </a:r>
                      <a:r>
                        <a:rPr lang="en-US" altLang="zh-CN" sz="2000" dirty="0" smtClean="0"/>
                        <a:t>-3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none" dirty="0" smtClean="0">
                          <a:solidFill>
                            <a:schemeClr val="tx1"/>
                          </a:solidFill>
                        </a:rPr>
                        <a:t>-1, 1</a:t>
                      </a:r>
                      <a:endParaRPr lang="zh-CN" altLang="en-US" sz="20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038215" y="508030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70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179512" y="908720"/>
            <a:ext cx="8784976" cy="547260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解概念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根据目标对合作创造的</a:t>
            </a:r>
            <a:r>
              <a:rPr lang="zh-CN" altLang="en-US" sz="2800" dirty="0" smtClean="0">
                <a:latin typeface="+mn-ea"/>
              </a:rPr>
              <a:t>“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r>
              <a:rPr lang="zh-CN" altLang="en-US" sz="2800" dirty="0" smtClean="0">
                <a:latin typeface="+mn-ea"/>
              </a:rPr>
              <a:t>”</a:t>
            </a:r>
            <a:endParaRPr lang="en-US" altLang="zh-CN" sz="2800" dirty="0" smtClean="0">
              <a:latin typeface="+mn-ea"/>
            </a:endParaRPr>
          </a:p>
          <a:p>
            <a:pPr marL="0" indent="0">
              <a:buNone/>
            </a:pPr>
            <a:r>
              <a:rPr lang="en-US" altLang="zh-CN" sz="2800" dirty="0">
                <a:latin typeface="+mn-ea"/>
              </a:rPr>
              <a:t> </a:t>
            </a:r>
            <a:r>
              <a:rPr lang="en-US" altLang="zh-CN" sz="2800" dirty="0" smtClean="0">
                <a:latin typeface="+mn-ea"/>
              </a:rPr>
              <a:t>                   </a:t>
            </a:r>
            <a:r>
              <a:rPr lang="zh-CN" altLang="en-US" sz="2800" dirty="0" smtClean="0">
                <a:latin typeface="+mn-ea"/>
              </a:rPr>
              <a:t>进行有效率</a:t>
            </a:r>
            <a:r>
              <a:rPr lang="en-US" altLang="zh-CN" sz="2800" dirty="0" smtClean="0">
                <a:latin typeface="+mn-ea"/>
              </a:rPr>
              <a:t>/</a:t>
            </a:r>
            <a:r>
              <a:rPr lang="zh-CN" altLang="en-US" sz="2800" dirty="0" smtClean="0">
                <a:latin typeface="+mn-ea"/>
              </a:rPr>
              <a:t>公正</a:t>
            </a:r>
            <a:r>
              <a:rPr lang="en-US" altLang="zh-CN" sz="2800" dirty="0" smtClean="0">
                <a:latin typeface="+mn-ea"/>
              </a:rPr>
              <a:t>/</a:t>
            </a:r>
            <a:r>
              <a:rPr lang="zh-CN" altLang="en-US" sz="2800" dirty="0" smtClean="0">
                <a:latin typeface="+mn-ea"/>
              </a:rPr>
              <a:t>公平的分配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基本思路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给各方分配</a:t>
            </a:r>
            <a:r>
              <a:rPr lang="zh-CN" altLang="en-US" sz="2800" dirty="0" smtClean="0">
                <a:latin typeface="+mn-ea"/>
                <a:ea typeface="+mn-ea"/>
              </a:rPr>
              <a:t>“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r>
              <a:rPr lang="zh-CN" altLang="en-US" sz="2800" dirty="0" smtClean="0">
                <a:latin typeface="+mn-ea"/>
                <a:ea typeface="+mn-ea"/>
              </a:rPr>
              <a:t>”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任何一方及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集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团都不能通过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自己单干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小集团合作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而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获得更多的</a:t>
            </a:r>
            <a:r>
              <a:rPr lang="zh-CN" altLang="en-US" sz="2800" dirty="0" smtClean="0">
                <a:latin typeface="+mn-ea"/>
              </a:rPr>
              <a:t>“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收益</a:t>
            </a:r>
            <a:r>
              <a:rPr lang="zh-CN" altLang="en-US" sz="2800" dirty="0" smtClean="0">
                <a:latin typeface="+mn-ea"/>
              </a:rPr>
              <a:t>”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存在问题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组合优化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u="sng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</a:t>
            </a:r>
            <a:r>
              <a:rPr lang="zh-CN" altLang="en-US" u="sng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</a:t>
            </a:r>
            <a:r>
              <a:rPr lang="zh-CN" altLang="en-US" u="sng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Shapley</a:t>
            </a:r>
            <a:r>
              <a:rPr lang="zh-CN" altLang="en-US" sz="2600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6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Value</a:t>
            </a:r>
            <a:endParaRPr lang="en-US" altLang="zh-CN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737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673964"/>
              </p:ext>
            </p:extLst>
          </p:nvPr>
        </p:nvGraphicFramePr>
        <p:xfrm>
          <a:off x="485800" y="1052736"/>
          <a:ext cx="8352928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549061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/>
                        <a:t>田忌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800" baseline="-25000" dirty="0"/>
                    </a:p>
                  </a:txBody>
                  <a:tcPr anchor="ctr"/>
                </a:tc>
              </a:tr>
              <a:tr h="54906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49061">
                <a:tc rowSpan="6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 vMerge="1"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5038215" y="508030"/>
            <a:ext cx="184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994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549061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54906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p:sp>
        <p:nvSpPr>
          <p:cNvPr id="16" name="矩形 15"/>
          <p:cNvSpPr/>
          <p:nvPr/>
        </p:nvSpPr>
        <p:spPr>
          <a:xfrm>
            <a:off x="2555776" y="5415607"/>
            <a:ext cx="4193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6 </a:t>
            </a:r>
            <a:r>
              <a:rPr lang="en-US" altLang="zh-CN" sz="2400" dirty="0" smtClean="0">
                <a:solidFill>
                  <a:srgbClr val="FF0000"/>
                </a:solidFill>
              </a:rPr>
              <a:t>= 1/6</a:t>
            </a:r>
            <a:endParaRPr lang="zh-CN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555776" y="5877272"/>
            <a:ext cx="41937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sz="24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altLang="zh-CN" sz="2400" baseline="-25000" dirty="0" smtClean="0">
                <a:solidFill>
                  <a:srgbClr val="FF0000"/>
                </a:solidFill>
              </a:rPr>
              <a:t>6 </a:t>
            </a:r>
            <a:r>
              <a:rPr lang="en-US" altLang="zh-CN" sz="2400" dirty="0" smtClean="0">
                <a:solidFill>
                  <a:srgbClr val="FF0000"/>
                </a:solidFill>
              </a:rPr>
              <a:t>= 1/6</a:t>
            </a:r>
            <a:endParaRPr lang="zh-CN" altLang="en-US" sz="2400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576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5218473"/>
              </p:ext>
            </p:extLst>
          </p:nvPr>
        </p:nvGraphicFramePr>
        <p:xfrm>
          <a:off x="467544" y="83671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05045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40504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84205" y="4293096"/>
                <a:ext cx="8859795" cy="17543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1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  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(3 1 1 1 -1 1)(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r>
                  <a:rPr lang="en-US" altLang="zh-CN" baseline="-25000" dirty="0" smtClean="0"/>
                  <a:t>                    </a:t>
                </a:r>
                <a:r>
                  <a:rPr lang="en-US" altLang="zh-CN" dirty="0" smtClean="0"/>
                  <a:t> </a:t>
                </a:r>
              </a:p>
              <a:p>
                <a:r>
                  <a:rPr lang="en-US" altLang="zh-CN" dirty="0" smtClean="0"/>
                  <a:t>              +</a:t>
                </a:r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 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(1 3 </a:t>
                </a:r>
                <a:r>
                  <a:rPr lang="en-US" altLang="zh-CN" dirty="0"/>
                  <a:t>1 1 1 -</a:t>
                </a:r>
                <a:r>
                  <a:rPr lang="en-US" altLang="zh-CN" dirty="0" smtClean="0"/>
                  <a:t>1)(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altLang="zh-CN" baseline="-25000" dirty="0" smtClean="0"/>
              </a:p>
              <a:p>
                <a:r>
                  <a:rPr lang="en-US" altLang="zh-CN" baseline="-25000" dirty="0"/>
                  <a:t> </a:t>
                </a:r>
                <a:r>
                  <a:rPr lang="en-US" altLang="zh-CN" baseline="-25000" dirty="0" smtClean="0"/>
                  <a:t>                   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(1 -1 </a:t>
                </a:r>
                <a:r>
                  <a:rPr lang="en-US" altLang="zh-CN" dirty="0"/>
                  <a:t>3 1 1 </a:t>
                </a:r>
                <a:r>
                  <a:rPr lang="en-US" altLang="zh-CN" dirty="0" smtClean="0"/>
                  <a:t>1)(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zh-CN" altLang="en-US" dirty="0"/>
              </a:p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4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4</a:t>
                </a:r>
                <a:r>
                  <a:rPr lang="en-US" altLang="zh-CN" dirty="0" smtClean="0"/>
                  <a:t>(-1 1 1 </a:t>
                </a:r>
                <a:r>
                  <a:rPr lang="en-US" altLang="zh-CN" dirty="0"/>
                  <a:t>3 1 </a:t>
                </a:r>
                <a:r>
                  <a:rPr lang="en-US" altLang="zh-CN" dirty="0" smtClean="0"/>
                  <a:t>1)(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altLang="zh-CN" dirty="0" smtClean="0"/>
              </a:p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dirty="0" smtClean="0"/>
                  <a:t>+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</a:t>
                </a:r>
                <a:r>
                  <a:rPr lang="en-US" altLang="zh-CN" baseline="-25000" dirty="0"/>
                  <a:t>5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5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5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 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5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5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(1 </a:t>
                </a:r>
                <a:r>
                  <a:rPr lang="en-US" altLang="zh-CN" dirty="0"/>
                  <a:t>1 </a:t>
                </a:r>
                <a:r>
                  <a:rPr lang="en-US" altLang="zh-CN" dirty="0" smtClean="0"/>
                  <a:t>1 -1 </a:t>
                </a:r>
                <a:r>
                  <a:rPr lang="en-US" altLang="zh-CN" dirty="0"/>
                  <a:t>3 </a:t>
                </a:r>
                <a:r>
                  <a:rPr lang="en-US" altLang="zh-CN" dirty="0" smtClean="0"/>
                  <a:t>1)(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en-US" altLang="zh-CN" dirty="0" smtClean="0"/>
              </a:p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             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 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   </a:t>
                </a:r>
                <a:r>
                  <a:rPr lang="en-US" altLang="zh-CN" dirty="0" smtClean="0"/>
                  <a:t>[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 smtClean="0"/>
                  <a:t>(1 </a:t>
                </a:r>
                <a:r>
                  <a:rPr lang="en-US" altLang="zh-CN" dirty="0"/>
                  <a:t>1 </a:t>
                </a:r>
                <a:r>
                  <a:rPr lang="en-US" altLang="zh-CN" dirty="0" smtClean="0"/>
                  <a:t>-1 1  1 3)(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5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6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  <a:r>
                  <a:rPr lang="en-US" altLang="zh-CN" i="1" baseline="30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]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205" y="4293096"/>
                <a:ext cx="8859795" cy="1754326"/>
              </a:xfrm>
              <a:prstGeom prst="rect">
                <a:avLst/>
              </a:prstGeom>
              <a:blipFill rotWithShape="0">
                <a:blip r:embed="rId3"/>
                <a:stretch>
                  <a:fillRect t="-1736" b="-45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2411760" y="6081937"/>
                <a:ext cx="19376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1760" y="6081937"/>
                <a:ext cx="1937646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/>
              <p:cNvSpPr/>
              <p:nvPr/>
            </p:nvSpPr>
            <p:spPr>
              <a:xfrm>
                <a:off x="4874106" y="6081937"/>
                <a:ext cx="2002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矩形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4106" y="6081937"/>
                <a:ext cx="200215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263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4392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549061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549061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54906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1156019" y="5460992"/>
                <a:ext cx="19376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6019" y="5460992"/>
                <a:ext cx="1937646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3615325" y="5269850"/>
                <a:ext cx="2384179" cy="11209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𝐀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/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5325" y="5269850"/>
                <a:ext cx="2384179" cy="112094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132448" y="5893040"/>
                <a:ext cx="200215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l-G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448" y="5893040"/>
                <a:ext cx="2002150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6102424" y="5229200"/>
                <a:ext cx="2393797" cy="11210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altLang="zh-CN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limLow>
                              <m:limLow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lim>
                            </m:limLow>
                          </m:e>
                          <m:e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</m:e>
                        </m:mr>
                        <m:m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t</m:t>
                            </m:r>
                            <m:r>
                              <a:rPr lang="en-US" altLang="zh-CN" b="0" i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.</m:t>
                            </m:r>
                          </m:e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𝒑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  <m:mr>
                          <m:e/>
                          <m:e>
                            <m:sSup>
                              <m:sSup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b="1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altLang="zh-CN" b="1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𝒒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≥</m:t>
                            </m:r>
                            <m:r>
                              <a:rPr lang="en-US" altLang="zh-CN" b="1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mr>
                      </m:m>
                    </m:oMath>
                  </m:oMathPara>
                </a14:m>
                <a:endParaRPr lang="en-US" altLang="zh-CN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424" y="5229200"/>
                <a:ext cx="2393797" cy="112107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</p:spTree>
    <p:extLst>
      <p:ext uri="{BB962C8B-B14F-4D97-AF65-F5344CB8AC3E}">
        <p14:creationId xmlns:p14="http://schemas.microsoft.com/office/powerpoint/2010/main" val="157724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05045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40504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)+1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6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BCA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4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3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0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05045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40504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)+1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6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BCA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4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3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97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05045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40504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)+1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6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BCA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4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3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516216" y="4697500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2(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4</a:t>
            </a:r>
            <a:r>
              <a:rPr lang="en-US" altLang="zh-CN" dirty="0" smtClean="0">
                <a:solidFill>
                  <a:srgbClr val="0000FF"/>
                </a:solidFill>
              </a:rPr>
              <a:t>-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5</a:t>
            </a:r>
            <a:r>
              <a:rPr lang="en-US" altLang="zh-CN" dirty="0" smtClean="0">
                <a:solidFill>
                  <a:srgbClr val="0000FF"/>
                </a:solidFill>
              </a:rPr>
              <a:t>)+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629233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/>
          </p:nvPr>
        </p:nvGraphicFramePr>
        <p:xfrm>
          <a:off x="467544" y="836712"/>
          <a:ext cx="8352928" cy="3240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  <a:gridCol w="1044116"/>
              </a:tblGrid>
              <a:tr h="405045">
                <a:tc rowSpan="2" gridSpan="2"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baseline="-25000" dirty="0"/>
                    </a:p>
                  </a:txBody>
                  <a:tcPr anchor="ctr"/>
                </a:tc>
              </a:tr>
              <a:tr h="405045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abc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acb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bac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bca</a:t>
                      </a:r>
                      <a:endParaRPr lang="en-US" altLang="zh-CN" sz="1800" u="none" dirty="0" smtClean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smtClean="0">
                          <a:solidFill>
                            <a:schemeClr val="tx1"/>
                          </a:solidFill>
                        </a:rPr>
                        <a:t>cab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u="none" dirty="0" err="1" smtClean="0">
                          <a:solidFill>
                            <a:schemeClr val="tx1"/>
                          </a:solidFill>
                        </a:rPr>
                        <a:t>cba</a:t>
                      </a:r>
                      <a:endParaRPr lang="zh-CN" altLang="en-US" sz="1800" u="none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1</a:t>
                      </a:r>
                      <a:endParaRPr lang="zh-CN" altLang="en-US" sz="1800" baseline="-25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ABC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3,</a:t>
                      </a:r>
                      <a:r>
                        <a:rPr lang="en-US" altLang="zh-CN" sz="2000" u="sng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sz="2000" u="sng" dirty="0" smtClean="0">
                          <a:solidFill>
                            <a:srgbClr val="0000FF"/>
                          </a:solidFill>
                        </a:rPr>
                        <a:t>-3</a:t>
                      </a:r>
                      <a:endParaRPr lang="zh-CN" altLang="en-US" sz="2000" u="sng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/>
                        <a:t>1, -1</a:t>
                      </a:r>
                      <a:endParaRPr lang="zh-CN" altLang="en-US" sz="2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2</a:t>
                      </a:r>
                      <a:endParaRPr lang="zh-CN" altLang="en-US" sz="1800" baseline="-25000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ACB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3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BAC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4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BCA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5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CAB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</a:tr>
              <a:tr h="40504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i="1" baseline="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r>
                        <a:rPr lang="en-US" altLang="zh-CN" sz="1800" baseline="-25000" dirty="0" smtClean="0"/>
                        <a:t>6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CBA</a:t>
                      </a:r>
                      <a:endParaRPr lang="zh-CN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u="sng" dirty="0" smtClean="0">
                          <a:solidFill>
                            <a:srgbClr val="FF0000"/>
                          </a:solidFill>
                        </a:rPr>
                        <a:t>-1, 1</a:t>
                      </a:r>
                      <a:endParaRPr lang="zh-CN" altLang="en-US" sz="2000" u="sng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/>
                        <a:t>1, -1</a:t>
                      </a:r>
                      <a:endParaRPr lang="zh-CN" alt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2000" u="sng" kern="1200" dirty="0" smtClean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3, -3</a:t>
                      </a:r>
                      <a:endParaRPr lang="zh-CN" altLang="en-US" sz="2000" u="sng" kern="12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矩形 13"/>
          <p:cNvSpPr/>
          <p:nvPr/>
        </p:nvSpPr>
        <p:spPr>
          <a:xfrm>
            <a:off x="0" y="2924944"/>
            <a:ext cx="485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/>
              <a:t>齐</a:t>
            </a:r>
            <a:endParaRPr lang="en-US" altLang="zh-CN" dirty="0"/>
          </a:p>
          <a:p>
            <a:pPr algn="ctr"/>
            <a:r>
              <a:rPr lang="zh-CN" altLang="en-US" dirty="0"/>
              <a:t>威</a:t>
            </a:r>
            <a:endParaRPr lang="en-US" altLang="zh-CN" dirty="0"/>
          </a:p>
          <a:p>
            <a:pPr algn="ctr"/>
            <a:r>
              <a:rPr lang="zh-CN" altLang="en-US" dirty="0"/>
              <a:t>王</a:t>
            </a:r>
          </a:p>
        </p:txBody>
      </p:sp>
      <p:sp>
        <p:nvSpPr>
          <p:cNvPr id="15" name="矩形 14"/>
          <p:cNvSpPr/>
          <p:nvPr/>
        </p:nvSpPr>
        <p:spPr>
          <a:xfrm>
            <a:off x="4807415" y="508030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/>
              <a:t>田忌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+</a:t>
                </a:r>
                <a:r>
                  <a:rPr lang="en-US" altLang="zh-CN" dirty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>
                    <a:solidFill>
                      <a:srgbClr val="0000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1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2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3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4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>
                    <a:solidFill>
                      <a:schemeClr val="tx1"/>
                    </a:solidFill>
                  </a:rPr>
                  <a:t>5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+ 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6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– </a:t>
                </a:r>
                <a:r>
                  <a:rPr lang="en-US" altLang="zh-CN" dirty="0" smtClean="0">
                    <a:solidFill>
                      <a:schemeClr val="tx1"/>
                    </a:solidFill>
                  </a:rPr>
                  <a:t>2</a:t>
                </a:r>
                <a:r>
                  <a:rPr lang="en-US" altLang="zh-CN" i="1" dirty="0" smtClean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chemeClr val="tx1"/>
                    </a:solidFill>
                  </a:rPr>
                  <a:t>5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5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)+1</a:t>
                </a: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128946"/>
                <a:ext cx="9003811" cy="369332"/>
              </a:xfrm>
              <a:prstGeom prst="rect">
                <a:avLst/>
              </a:prstGeom>
              <a:blipFill rotWithShape="0">
                <a:blip r:embed="rId3"/>
                <a:stretch>
                  <a:fillRect t="-8197" r="-271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 smtClean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6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505556"/>
                <a:ext cx="8859795" cy="646331"/>
              </a:xfrm>
              <a:prstGeom prst="rect">
                <a:avLst/>
              </a:prstGeom>
              <a:blipFill rotWithShape="0">
                <a:blip r:embed="rId4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AC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2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4882166"/>
                <a:ext cx="8859795" cy="646331"/>
              </a:xfrm>
              <a:prstGeom prst="rect">
                <a:avLst/>
              </a:prstGeom>
              <a:blipFill rotWithShape="0">
                <a:blip r:embed="rId5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BCA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–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2(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4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-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 smtClean="0">
                    <a:solidFill>
                      <a:srgbClr val="FF0000"/>
                    </a:solidFill>
                  </a:rPr>
                  <a:t>)+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258776"/>
                <a:ext cx="8859795" cy="646331"/>
              </a:xfrm>
              <a:prstGeom prst="rect">
                <a:avLst/>
              </a:prstGeom>
              <a:blipFill rotWithShape="0">
                <a:blip r:embed="rId6"/>
                <a:stretch>
                  <a:fillRect t="-56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AB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u="sng" dirty="0" smtClean="0">
                    <a:solidFill>
                      <a:srgbClr val="0000FF"/>
                    </a:solidFill>
                  </a:rPr>
                  <a:t>2(</a:t>
                </a:r>
                <a:r>
                  <a:rPr lang="en-US" altLang="zh-CN" i="1" u="sng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u="sng" baseline="-25000" dirty="0" smtClean="0">
                    <a:solidFill>
                      <a:srgbClr val="0000FF"/>
                    </a:solidFill>
                  </a:rPr>
                  <a:t>5</a:t>
                </a:r>
                <a:r>
                  <a:rPr lang="en-US" altLang="zh-CN" u="sng" dirty="0" smtClean="0">
                    <a:solidFill>
                      <a:srgbClr val="0000FF"/>
                    </a:solidFill>
                  </a:rPr>
                  <a:t>-</a:t>
                </a:r>
                <a:r>
                  <a:rPr lang="en-US" altLang="zh-CN" i="1" u="sng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u="sng" baseline="-25000" dirty="0">
                    <a:solidFill>
                      <a:srgbClr val="0000FF"/>
                    </a:solidFill>
                  </a:rPr>
                  <a:t>4</a:t>
                </a:r>
                <a:r>
                  <a:rPr lang="en-US" altLang="zh-CN" u="sng" dirty="0" smtClean="0">
                    <a:solidFill>
                      <a:srgbClr val="0000FF"/>
                    </a:solidFill>
                  </a:rPr>
                  <a:t>)+</a:t>
                </a:r>
                <a:r>
                  <a:rPr lang="en-US" altLang="zh-CN" u="sng" dirty="0">
                    <a:solidFill>
                      <a:srgbClr val="0000FF"/>
                    </a:solidFill>
                  </a:rPr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5635386"/>
                <a:ext cx="8859795" cy="646331"/>
              </a:xfrm>
              <a:prstGeom prst="rect">
                <a:avLst/>
              </a:prstGeom>
              <a:blipFill rotWithShape="0">
                <a:blip r:embed="rId7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l-GR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CB</m:t>
                        </m:r>
                        <m:r>
                          <m:rPr>
                            <m:sty m:val="p"/>
                          </m:rPr>
                          <a:rPr lang="en-US" altLang="zh-CN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</m:d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1</a:t>
                </a:r>
                <a:r>
                  <a:rPr lang="en-US" altLang="zh-CN" dirty="0" smtClean="0"/>
                  <a:t> 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2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–</a:t>
                </a:r>
                <a:r>
                  <a:rPr lang="en-US" altLang="zh-CN" dirty="0" smtClean="0"/>
                  <a:t>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3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4 </a:t>
                </a:r>
                <a:r>
                  <a:rPr lang="en-US" altLang="zh-CN" dirty="0"/>
                  <a:t>+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5</a:t>
                </a:r>
                <a:r>
                  <a:rPr lang="en-US" altLang="zh-CN" dirty="0" smtClean="0"/>
                  <a:t> </a:t>
                </a:r>
                <a:r>
                  <a:rPr lang="en-US" altLang="zh-CN" dirty="0"/>
                  <a:t>+ </a:t>
                </a:r>
                <a:r>
                  <a:rPr lang="en-US" altLang="zh-CN" dirty="0" smtClean="0"/>
                  <a:t>3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 smtClean="0"/>
                  <a:t>2(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 smtClean="0"/>
                  <a:t>6</a:t>
                </a:r>
                <a:r>
                  <a:rPr lang="en-US" altLang="zh-CN" dirty="0" smtClean="0"/>
                  <a:t>-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en-US" altLang="zh-CN" baseline="-25000" dirty="0"/>
                  <a:t>3</a:t>
                </a:r>
                <a:r>
                  <a:rPr lang="en-US" altLang="zh-CN" dirty="0" smtClean="0"/>
                  <a:t>)+</a:t>
                </a:r>
                <a:r>
                  <a:rPr lang="en-US" altLang="zh-CN" dirty="0"/>
                  <a:t>1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6011996"/>
                <a:ext cx="8859795" cy="646331"/>
              </a:xfrm>
              <a:prstGeom prst="rect">
                <a:avLst/>
              </a:prstGeom>
              <a:blipFill rotWithShape="0">
                <a:blip r:embed="rId8"/>
                <a:stretch>
                  <a:fillRect t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6516216" y="4697500"/>
            <a:ext cx="1207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 smtClean="0">
                <a:solidFill>
                  <a:srgbClr val="0000FF"/>
                </a:solidFill>
              </a:rPr>
              <a:t>2(</a:t>
            </a:r>
            <a:r>
              <a:rPr lang="en-US" altLang="zh-CN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u="sng" baseline="-25000" dirty="0" smtClean="0">
                <a:solidFill>
                  <a:srgbClr val="0000FF"/>
                </a:solidFill>
              </a:rPr>
              <a:t>4</a:t>
            </a:r>
            <a:r>
              <a:rPr lang="en-US" altLang="zh-CN" u="sng" dirty="0" smtClean="0">
                <a:solidFill>
                  <a:srgbClr val="0000FF"/>
                </a:solidFill>
              </a:rPr>
              <a:t>-</a:t>
            </a:r>
            <a:r>
              <a:rPr lang="en-US" altLang="zh-CN" i="1" u="sng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u="sng" baseline="-25000" dirty="0" smtClean="0">
                <a:solidFill>
                  <a:srgbClr val="0000FF"/>
                </a:solidFill>
              </a:rPr>
              <a:t>5</a:t>
            </a:r>
            <a:r>
              <a:rPr lang="en-US" altLang="zh-CN" u="sng" dirty="0" smtClean="0">
                <a:solidFill>
                  <a:srgbClr val="0000FF"/>
                </a:solidFill>
              </a:rPr>
              <a:t>)+</a:t>
            </a:r>
            <a:r>
              <a:rPr lang="en-US" altLang="zh-CN" u="sng" dirty="0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8" name="矩形 7"/>
          <p:cNvSpPr/>
          <p:nvPr/>
        </p:nvSpPr>
        <p:spPr>
          <a:xfrm>
            <a:off x="6695752" y="5038997"/>
            <a:ext cx="848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4</a:t>
            </a:r>
            <a:r>
              <a:rPr lang="en-US" altLang="zh-CN" dirty="0" smtClean="0">
                <a:solidFill>
                  <a:srgbClr val="0000FF"/>
                </a:solidFill>
              </a:rPr>
              <a:t> 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5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6156176" y="5343831"/>
            <a:ext cx="25869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>
                <a:solidFill>
                  <a:srgbClr val="0000FF"/>
                </a:solidFill>
              </a:rPr>
              <a:t>1</a:t>
            </a:r>
            <a:r>
              <a:rPr lang="en-US" altLang="zh-CN" dirty="0" smtClean="0">
                <a:solidFill>
                  <a:srgbClr val="0000FF"/>
                </a:solidFill>
              </a:rPr>
              <a:t> 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>
                <a:solidFill>
                  <a:srgbClr val="0000FF"/>
                </a:solidFill>
              </a:rPr>
              <a:t>2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 </a:t>
            </a:r>
            <a:r>
              <a:rPr lang="en-US" altLang="zh-CN" dirty="0" smtClean="0">
                <a:solidFill>
                  <a:srgbClr val="0000FF"/>
                </a:solidFill>
              </a:rPr>
              <a:t>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>
                <a:solidFill>
                  <a:srgbClr val="0000FF"/>
                </a:solidFill>
              </a:rPr>
              <a:t>3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4 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5</a:t>
            </a:r>
            <a:r>
              <a:rPr lang="en-US" altLang="zh-CN" dirty="0">
                <a:solidFill>
                  <a:srgbClr val="0000FF"/>
                </a:solidFill>
              </a:rPr>
              <a:t>= </a:t>
            </a:r>
            <a:r>
              <a:rPr lang="en-US" altLang="zh-CN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0000FF"/>
                </a:solidFill>
              </a:rPr>
              <a:t>6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5790771" y="5642026"/>
            <a:ext cx="33177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q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6 </a:t>
            </a:r>
            <a:r>
              <a:rPr lang="en-US" altLang="zh-CN" dirty="0" smtClean="0">
                <a:solidFill>
                  <a:srgbClr val="FF0000"/>
                </a:solidFill>
              </a:rPr>
              <a:t>= 1/6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803227" y="6025914"/>
            <a:ext cx="3340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altLang="zh-CN" baseline="-25000" dirty="0" smtClean="0">
                <a:solidFill>
                  <a:srgbClr val="FF0000"/>
                </a:solidFill>
              </a:rPr>
              <a:t>6 </a:t>
            </a:r>
            <a:r>
              <a:rPr lang="en-US" altLang="zh-CN" dirty="0" smtClean="0">
                <a:solidFill>
                  <a:srgbClr val="FF0000"/>
                </a:solidFill>
              </a:rPr>
              <a:t>= 1/6</a:t>
            </a:r>
            <a:endParaRPr lang="zh-CN" altLang="en-US" baseline="-250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748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  <p:bldP spid="17" grpId="0"/>
      <p:bldP spid="2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/>
          <a:p>
            <a:r>
              <a:rPr lang="en-US" altLang="zh-CN" dirty="0" smtClean="0"/>
              <a:t>[</a:t>
            </a:r>
            <a:r>
              <a:rPr lang="en-US" altLang="zh-CN" b="1" dirty="0" smtClean="0"/>
              <a:t>1/6</a:t>
            </a:r>
            <a:r>
              <a:rPr lang="en-US" altLang="zh-CN" dirty="0" smtClean="0"/>
              <a:t>, </a:t>
            </a:r>
            <a:r>
              <a:rPr lang="en-US" altLang="zh-CN" b="1" dirty="0" smtClean="0"/>
              <a:t>1/6</a:t>
            </a:r>
            <a:r>
              <a:rPr lang="en-US" altLang="zh-CN" dirty="0" smtClean="0"/>
              <a:t>]</a:t>
            </a:r>
            <a:r>
              <a:rPr lang="zh-CN" altLang="en-US" dirty="0" smtClean="0"/>
              <a:t>是均衡？</a:t>
            </a:r>
            <a:endParaRPr lang="en-US" altLang="zh-CN" dirty="0" smtClean="0"/>
          </a:p>
          <a:p>
            <a:pPr lvl="1"/>
            <a:r>
              <a:rPr lang="zh-CN" altLang="en-US" dirty="0"/>
              <a:t>若</a:t>
            </a:r>
            <a:r>
              <a:rPr lang="zh-CN" altLang="en-US" dirty="0" smtClean="0"/>
              <a:t>田忌按</a:t>
            </a:r>
            <a:r>
              <a:rPr lang="en-US" altLang="zh-CN" b="1" dirty="0"/>
              <a:t>1/6</a:t>
            </a:r>
            <a:r>
              <a:rPr lang="zh-CN" altLang="en-US" dirty="0" smtClean="0"/>
              <a:t>等概率选择策略</a:t>
            </a:r>
            <a:endParaRPr lang="en-US" altLang="zh-CN" dirty="0" smtClean="0"/>
          </a:p>
          <a:p>
            <a:pPr lvl="2"/>
            <a:r>
              <a:rPr lang="zh-CN" altLang="en-US" dirty="0"/>
              <a:t>此</a:t>
            </a:r>
            <a:r>
              <a:rPr lang="zh-CN" altLang="en-US" dirty="0" smtClean="0"/>
              <a:t>时齐威王的收益与其策略无关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即：齐威王任何两个策略的期望收益相等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故齐威王没有单方面改变策略的意愿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若齐威王</a:t>
            </a:r>
            <a:r>
              <a:rPr lang="zh-CN" altLang="en-US" dirty="0"/>
              <a:t>按</a:t>
            </a:r>
            <a:r>
              <a:rPr lang="en-US" altLang="zh-CN" b="1" dirty="0"/>
              <a:t>1/6</a:t>
            </a:r>
            <a:r>
              <a:rPr lang="zh-CN" altLang="en-US" dirty="0" smtClean="0"/>
              <a:t>等</a:t>
            </a:r>
            <a:r>
              <a:rPr lang="zh-CN" altLang="en-US" dirty="0"/>
              <a:t>概率选择策略</a:t>
            </a:r>
          </a:p>
          <a:p>
            <a:pPr lvl="2"/>
            <a:r>
              <a:rPr lang="zh-CN" altLang="en-US" dirty="0" smtClean="0"/>
              <a:t>此时田忌的</a:t>
            </a:r>
            <a:r>
              <a:rPr lang="zh-CN" altLang="en-US" dirty="0"/>
              <a:t>收益与其策略无关</a:t>
            </a:r>
            <a:endParaRPr lang="en-US" altLang="zh-CN" dirty="0"/>
          </a:p>
          <a:p>
            <a:pPr lvl="2"/>
            <a:r>
              <a:rPr lang="zh-CN" altLang="en-US" dirty="0"/>
              <a:t>即</a:t>
            </a:r>
            <a:r>
              <a:rPr lang="zh-CN" altLang="en-US" dirty="0" smtClean="0"/>
              <a:t>：</a:t>
            </a:r>
            <a:r>
              <a:rPr lang="zh-CN" altLang="en-US" dirty="0"/>
              <a:t>田忌</a:t>
            </a:r>
            <a:r>
              <a:rPr lang="zh-CN" altLang="en-US" dirty="0" smtClean="0"/>
              <a:t>任何</a:t>
            </a:r>
            <a:r>
              <a:rPr lang="zh-CN" altLang="en-US" dirty="0"/>
              <a:t>两个策略的期望收益相等</a:t>
            </a:r>
            <a:endParaRPr lang="en-US" altLang="zh-CN" dirty="0"/>
          </a:p>
          <a:p>
            <a:pPr lvl="2"/>
            <a:r>
              <a:rPr lang="zh-CN" altLang="en-US" dirty="0" smtClean="0"/>
              <a:t>故</a:t>
            </a:r>
            <a:r>
              <a:rPr lang="zh-CN" altLang="en-US" dirty="0"/>
              <a:t>田忌</a:t>
            </a:r>
            <a:r>
              <a:rPr lang="zh-CN" altLang="en-US" dirty="0" smtClean="0"/>
              <a:t>没有</a:t>
            </a:r>
            <a:r>
              <a:rPr lang="zh-CN" altLang="en-US" dirty="0"/>
              <a:t>单方面改变策略的意愿</a:t>
            </a:r>
            <a:endParaRPr lang="en-US" altLang="zh-CN" dirty="0"/>
          </a:p>
          <a:p>
            <a:pPr lvl="2"/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979712" y="5676295"/>
            <a:ext cx="5774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en-US" altLang="zh-CN" sz="2400" b="1" dirty="0">
                <a:solidFill>
                  <a:srgbClr val="FF0000"/>
                </a:solidFill>
              </a:rPr>
              <a:t>1/6</a:t>
            </a:r>
            <a:r>
              <a:rPr lang="en-US" altLang="zh-CN" sz="2400" dirty="0">
                <a:solidFill>
                  <a:srgbClr val="FF0000"/>
                </a:solidFill>
              </a:rPr>
              <a:t>, </a:t>
            </a:r>
            <a:r>
              <a:rPr lang="en-US" altLang="zh-CN" sz="2400" b="1" dirty="0">
                <a:solidFill>
                  <a:srgbClr val="FF0000"/>
                </a:solidFill>
              </a:rPr>
              <a:t>1/6</a:t>
            </a:r>
            <a:r>
              <a:rPr lang="en-US" altLang="zh-CN" sz="2400" dirty="0" smtClean="0">
                <a:solidFill>
                  <a:srgbClr val="FF0000"/>
                </a:solidFill>
              </a:rPr>
              <a:t>] </a:t>
            </a:r>
            <a:r>
              <a:rPr lang="zh-CN" altLang="en-US" sz="2400" dirty="0" smtClean="0">
                <a:solidFill>
                  <a:srgbClr val="FF0000"/>
                </a:solidFill>
              </a:rPr>
              <a:t>是田忌赛马的一个混合策略均衡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4806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例：田忌赛马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1" name="内容占位符 2"/>
          <p:cNvSpPr>
            <a:spLocks noGrp="1"/>
          </p:cNvSpPr>
          <p:nvPr>
            <p:ph idx="1"/>
          </p:nvPr>
        </p:nvSpPr>
        <p:spPr>
          <a:xfrm>
            <a:off x="0" y="1484784"/>
            <a:ext cx="9145016" cy="3816424"/>
          </a:xfrm>
        </p:spPr>
        <p:txBody>
          <a:bodyPr/>
          <a:lstStyle/>
          <a:p>
            <a:r>
              <a:rPr lang="zh-CN" altLang="en-US" dirty="0" smtClean="0"/>
              <a:t>作业：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完成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p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p</a:t>
            </a:r>
            <a:r>
              <a:rPr lang="en-US" altLang="zh-CN" baseline="-25000" dirty="0"/>
              <a:t>6 </a:t>
            </a:r>
            <a:r>
              <a:rPr lang="en-US" altLang="zh-CN" dirty="0"/>
              <a:t>= </a:t>
            </a:r>
            <a:r>
              <a:rPr lang="en-US" altLang="zh-CN" dirty="0" smtClean="0"/>
              <a:t>1/6</a:t>
            </a:r>
            <a:r>
              <a:rPr lang="zh-CN" altLang="en-US" dirty="0" smtClean="0"/>
              <a:t>的证明。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思考：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田忌赛马是否还存在非等概率选择的混合策略均衡？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65311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例：公平分摊</a:t>
            </a:r>
            <a:r>
              <a:rPr lang="en-US" altLang="zh-CN" dirty="0" smtClean="0"/>
              <a:t>—</a:t>
            </a:r>
            <a:r>
              <a:rPr lang="zh-CN" altLang="en-US" dirty="0"/>
              <a:t>团购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83919"/>
            <a:ext cx="7344816" cy="5301123"/>
          </a:xfrm>
        </p:spPr>
        <p:txBody>
          <a:bodyPr/>
          <a:lstStyle/>
          <a:p>
            <a:r>
              <a:rPr lang="zh-CN" altLang="en-US" dirty="0" smtClean="0"/>
              <a:t>单价：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元，两件</a:t>
            </a:r>
            <a:r>
              <a:rPr lang="en-US" altLang="zh-CN" dirty="0" smtClean="0"/>
              <a:t>95</a:t>
            </a:r>
            <a:r>
              <a:rPr lang="zh-CN" altLang="en-US" dirty="0" smtClean="0"/>
              <a:t>折，三件</a:t>
            </a:r>
            <a:r>
              <a:rPr lang="en-US" altLang="zh-CN" dirty="0" smtClean="0"/>
              <a:t>88</a:t>
            </a:r>
            <a:r>
              <a:rPr lang="zh-CN" altLang="en-US" dirty="0" smtClean="0"/>
              <a:t>折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买两件：</a:t>
            </a:r>
            <a:r>
              <a:rPr lang="en-US" altLang="zh-CN" dirty="0" smtClean="0"/>
              <a:t>19</a:t>
            </a:r>
            <a:r>
              <a:rPr lang="zh-CN" altLang="en-US" dirty="0" smtClean="0"/>
              <a:t>元</a:t>
            </a:r>
            <a:endParaRPr lang="en-US" altLang="zh-CN" dirty="0" smtClean="0"/>
          </a:p>
          <a:p>
            <a:r>
              <a:rPr lang="en-US" altLang="zh-CN" dirty="0" smtClean="0"/>
              <a:t>B</a:t>
            </a:r>
            <a:r>
              <a:rPr lang="zh-CN" altLang="en-US" dirty="0"/>
              <a:t>买一件</a:t>
            </a:r>
            <a:r>
              <a:rPr lang="zh-CN" altLang="en-US" dirty="0" smtClean="0"/>
              <a:t>：</a:t>
            </a:r>
            <a:r>
              <a:rPr lang="en-US" altLang="zh-CN" dirty="0" smtClean="0"/>
              <a:t>10</a:t>
            </a:r>
            <a:r>
              <a:rPr lang="zh-CN" altLang="en-US" dirty="0" smtClean="0"/>
              <a:t>元</a:t>
            </a:r>
            <a:endParaRPr lang="en-US" altLang="zh-CN" dirty="0" smtClean="0"/>
          </a:p>
          <a:p>
            <a:r>
              <a:rPr lang="en-US" altLang="zh-CN" dirty="0" smtClean="0"/>
              <a:t>A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</a:t>
            </a:r>
            <a:r>
              <a:rPr lang="zh-CN" altLang="en-US" dirty="0" smtClean="0"/>
              <a:t>拼团：</a:t>
            </a:r>
            <a:r>
              <a:rPr lang="en-US" altLang="zh-CN" dirty="0" smtClean="0"/>
              <a:t>26.4</a:t>
            </a:r>
            <a:r>
              <a:rPr lang="zh-CN" altLang="en-US" dirty="0" smtClean="0"/>
              <a:t>元</a:t>
            </a:r>
            <a:endParaRPr lang="en-US" altLang="zh-CN" dirty="0" smtClean="0"/>
          </a:p>
          <a:p>
            <a:endParaRPr lang="en-US" altLang="zh-CN" dirty="0"/>
          </a:p>
          <a:p>
            <a:pPr marL="0" indent="0" algn="ctr">
              <a:buNone/>
            </a:pPr>
            <a:r>
              <a:rPr lang="en-US" altLang="zh-CN" u="sng" dirty="0" smtClean="0">
                <a:solidFill>
                  <a:srgbClr val="FF0000"/>
                </a:solidFill>
              </a:rPr>
              <a:t>A</a:t>
            </a:r>
            <a:r>
              <a:rPr lang="zh-CN" altLang="en-US" u="sng" dirty="0" smtClean="0">
                <a:solidFill>
                  <a:srgbClr val="FF0000"/>
                </a:solidFill>
              </a:rPr>
              <a:t>：</a:t>
            </a:r>
            <a:r>
              <a:rPr lang="en-US" altLang="zh-CN" u="sng" dirty="0" smtClean="0">
                <a:solidFill>
                  <a:srgbClr val="FF0000"/>
                </a:solidFill>
              </a:rPr>
              <a:t>17.6</a:t>
            </a:r>
            <a:r>
              <a:rPr lang="zh-CN" altLang="en-US" u="sng" dirty="0" smtClean="0">
                <a:solidFill>
                  <a:srgbClr val="FF0000"/>
                </a:solidFill>
              </a:rPr>
              <a:t>元，</a:t>
            </a:r>
            <a:r>
              <a:rPr lang="en-US" altLang="zh-CN" u="sng" dirty="0" smtClean="0">
                <a:solidFill>
                  <a:srgbClr val="FF0000"/>
                </a:solidFill>
              </a:rPr>
              <a:t>B</a:t>
            </a:r>
            <a:r>
              <a:rPr lang="zh-CN" altLang="en-US" u="sng" dirty="0" smtClean="0">
                <a:solidFill>
                  <a:srgbClr val="FF0000"/>
                </a:solidFill>
              </a:rPr>
              <a:t>：</a:t>
            </a:r>
            <a:r>
              <a:rPr lang="en-US" altLang="zh-CN" u="sng" dirty="0" smtClean="0">
                <a:solidFill>
                  <a:srgbClr val="FF0000"/>
                </a:solidFill>
              </a:rPr>
              <a:t>8.8</a:t>
            </a:r>
            <a:r>
              <a:rPr lang="zh-CN" altLang="en-US" u="sng" dirty="0" smtClean="0">
                <a:solidFill>
                  <a:srgbClr val="FF0000"/>
                </a:solidFill>
              </a:rPr>
              <a:t>元</a:t>
            </a:r>
            <a:r>
              <a:rPr lang="zh-CN" altLang="en-US" dirty="0" smtClean="0">
                <a:solidFill>
                  <a:srgbClr val="FF0000"/>
                </a:solidFill>
              </a:rPr>
              <a:t> ？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7456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71600" y="1196752"/>
            <a:ext cx="2592288" cy="165618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0" indent="0" algn="ctr">
              <a:buNone/>
            </a:pPr>
            <a:r>
              <a:rPr lang="zh-CN" altLang="en-US" u="sng" dirty="0" smtClean="0"/>
              <a:t>竞价拍卖</a:t>
            </a:r>
            <a:endParaRPr lang="en-US" altLang="zh-CN" u="sng" dirty="0" smtClean="0"/>
          </a:p>
          <a:p>
            <a:pPr marL="0" indent="0" algn="ctr">
              <a:buNone/>
            </a:pPr>
            <a:r>
              <a:rPr lang="en-US" altLang="zh-CN" sz="2800" dirty="0" smtClean="0"/>
              <a:t>English</a:t>
            </a:r>
            <a:r>
              <a:rPr lang="zh-CN" altLang="en-US" sz="2800" dirty="0" smtClean="0"/>
              <a:t>，升价</a:t>
            </a:r>
            <a:endParaRPr lang="en-US" altLang="zh-CN" sz="2800" dirty="0" smtClean="0"/>
          </a:p>
          <a:p>
            <a:pPr marL="0" indent="0" algn="ctr">
              <a:buNone/>
            </a:pPr>
            <a:r>
              <a:rPr lang="en-US" altLang="zh-CN" sz="2800" dirty="0" smtClean="0"/>
              <a:t>Dutch</a:t>
            </a:r>
            <a:r>
              <a:rPr lang="zh-CN" altLang="en-US" sz="2800" dirty="0" smtClean="0"/>
              <a:t>，降价</a:t>
            </a:r>
            <a:endParaRPr lang="en-US" altLang="zh-CN" sz="280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5436096" y="1196752"/>
            <a:ext cx="2592288" cy="1656184"/>
          </a:xfrm>
          <a:prstGeom prst="rect">
            <a:avLst/>
          </a:prstGeom>
          <a:ln/>
          <a:extLst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u="sng" kern="0" dirty="0" smtClean="0"/>
              <a:t>暗标拍卖</a:t>
            </a:r>
            <a:endParaRPr lang="en-US" altLang="zh-CN" u="sng" kern="0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sz="2800" kern="0" dirty="0" smtClean="0"/>
              <a:t>一级价格</a:t>
            </a:r>
            <a:endParaRPr lang="en-US" altLang="zh-CN" sz="2800" kern="0" dirty="0" smtClean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zh-CN" altLang="en-US" sz="2800" kern="0" dirty="0"/>
              <a:t>二</a:t>
            </a:r>
            <a:r>
              <a:rPr lang="zh-CN" altLang="en-US" sz="2800" kern="0" dirty="0" smtClean="0"/>
              <a:t>级价格</a:t>
            </a:r>
            <a:endParaRPr lang="en-US" altLang="zh-CN" sz="2800" kern="0" dirty="0" smtClean="0"/>
          </a:p>
        </p:txBody>
      </p:sp>
      <p:cxnSp>
        <p:nvCxnSpPr>
          <p:cNvPr id="7" name="直接连接符 6"/>
          <p:cNvCxnSpPr/>
          <p:nvPr/>
        </p:nvCxnSpPr>
        <p:spPr>
          <a:xfrm>
            <a:off x="3419872" y="2157205"/>
            <a:ext cx="2448272" cy="419488"/>
          </a:xfrm>
          <a:prstGeom prst="line">
            <a:avLst/>
          </a:prstGeom>
          <a:ln w="28575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3419872" y="2060982"/>
            <a:ext cx="2448272" cy="515711"/>
          </a:xfrm>
          <a:prstGeom prst="line">
            <a:avLst/>
          </a:prstGeom>
          <a:ln w="28575">
            <a:prstDash val="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40890" y="3645158"/>
            <a:ext cx="8565091" cy="1936836"/>
          </a:xfrm>
          <a:prstGeom prst="rect">
            <a:avLst/>
          </a:prstGeom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dk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四种机制期望收益等价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暗标二价，出价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真实估价 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(Truth-telling)</a:t>
            </a:r>
            <a:endParaRPr lang="zh-CN" altLang="en-US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7850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3680745"/>
              </p:ext>
            </p:extLst>
          </p:nvPr>
        </p:nvGraphicFramePr>
        <p:xfrm>
          <a:off x="755576" y="2470973"/>
          <a:ext cx="7704856" cy="371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07"/>
                <a:gridCol w="2474221"/>
                <a:gridCol w="1620180"/>
                <a:gridCol w="2232248"/>
              </a:tblGrid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报价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v&gt;b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v=b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v&lt;b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x&gt;v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x=v</a:t>
                      </a:r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x&lt;v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040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55576" y="2470973"/>
          <a:ext cx="7704856" cy="371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07"/>
                <a:gridCol w="2474221"/>
                <a:gridCol w="1620180"/>
                <a:gridCol w="2232248"/>
              </a:tblGrid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报价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v&gt;b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v=b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v&lt;b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x&gt;v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x=v</a:t>
                      </a:r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v-b</a:t>
                      </a:r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x&lt;v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603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/>
          </p:nvPr>
        </p:nvGraphicFramePr>
        <p:xfrm>
          <a:off x="755576" y="2470973"/>
          <a:ext cx="7704856" cy="3713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8207"/>
                <a:gridCol w="2474221"/>
                <a:gridCol w="1620180"/>
                <a:gridCol w="2232248"/>
              </a:tblGrid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报价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v&gt;b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v=b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v&lt;b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x&gt;v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v-b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x=v</a:t>
                      </a:r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v-b</a:t>
                      </a:r>
                      <a:endParaRPr lang="zh-CN" altLang="en-US" sz="2400" i="1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</a:t>
                      </a:r>
                      <a:endParaRPr lang="zh-CN" altLang="en-US" sz="24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rowSpan="3">
                  <a:txBody>
                    <a:bodyPr/>
                    <a:lstStyle/>
                    <a:p>
                      <a:pPr algn="ctr"/>
                      <a:r>
                        <a:rPr lang="en-US" altLang="zh-CN" sz="2400" i="1" dirty="0" smtClean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x&lt;v</a:t>
                      </a:r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400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/>
                      <a:endParaRPr lang="zh-CN" altLang="en-US" sz="2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dirty="0">
                        <a:solidFill>
                          <a:srgbClr val="00B05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  <a:tr h="464154">
                <a:tc vMerge="1">
                  <a:txBody>
                    <a:bodyPr/>
                    <a:lstStyle/>
                    <a:p>
                      <a:endParaRPr lang="zh-CN" altLang="en-US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i="1" dirty="0" smtClean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781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908252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620180"/>
                    <a:gridCol w="223224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39908252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620180"/>
                    <a:gridCol w="223224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5902" t="-314474" r="-1366" b="-403947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757968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2947433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620180"/>
                    <a:gridCol w="223224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82947433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620180"/>
                    <a:gridCol w="223224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245902" t="-314474" r="-1366" b="-403947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596921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94246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994246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03947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03947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952277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784288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71784288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03947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03947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713156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57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27319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7427319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03947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03947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7429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58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847223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4847223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30263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30263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25741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07455"/>
                <a:ext cx="9073008" cy="560186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sz="3600" dirty="0" smtClean="0"/>
                  <a:t>博弈设定</a:t>
                </a:r>
                <a:endParaRPr lang="en-US" altLang="zh-CN" sz="3600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={1, 2, ⋯,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zh-CN" altLang="zh-CN" dirty="0"/>
                  <a:t>是所有博弈</a:t>
                </a:r>
                <a:r>
                  <a:rPr lang="zh-CN" altLang="zh-CN" dirty="0" smtClean="0"/>
                  <a:t>方</a:t>
                </a:r>
                <a:r>
                  <a:rPr lang="zh-CN" altLang="en-US" dirty="0" smtClean="0"/>
                  <a:t>构成</a:t>
                </a:r>
                <a:r>
                  <a:rPr lang="zh-CN" altLang="zh-CN" dirty="0" smtClean="0"/>
                  <a:t>的集合</a:t>
                </a:r>
                <a:endParaRPr lang="en-US" altLang="zh-CN" dirty="0" smtClean="0"/>
              </a:p>
              <a:p>
                <a:r>
                  <a:rPr lang="zh-CN" altLang="zh-CN" dirty="0" smtClean="0"/>
                  <a:t>某个</a:t>
                </a:r>
                <a:r>
                  <a:rPr lang="zh-CN" altLang="en-US" dirty="0"/>
                  <a:t>小</a:t>
                </a:r>
                <a:r>
                  <a:rPr lang="zh-CN" altLang="zh-CN" dirty="0" smtClean="0"/>
                  <a:t>集团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zh-CN" altLang="zh-CN" dirty="0" smtClean="0"/>
                  <a:t>合作</a:t>
                </a:r>
                <a:r>
                  <a:rPr lang="zh-CN" altLang="en-US" dirty="0" smtClean="0"/>
                  <a:t>时</a:t>
                </a:r>
                <a:r>
                  <a:rPr lang="zh-CN" altLang="zh-CN" dirty="0" smtClean="0"/>
                  <a:t>的收益记</a:t>
                </a:r>
                <a:r>
                  <a:rPr lang="zh-CN" altLang="zh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r>
                  <a:rPr lang="zh-CN" altLang="zh-CN" dirty="0" smtClean="0"/>
                  <a:t>某</a:t>
                </a:r>
                <a:r>
                  <a:rPr lang="zh-CN" altLang="zh-CN" dirty="0"/>
                  <a:t>参与</a:t>
                </a:r>
                <a:r>
                  <a:rPr lang="zh-CN" altLang="zh-CN" dirty="0" smtClean="0"/>
                  <a:t>方</a:t>
                </a:r>
                <a:r>
                  <a:rPr lang="en-US" altLang="zh-CN" dirty="0" smtClean="0"/>
                  <a:t> 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zh-CN" altLang="zh-CN" dirty="0" smtClean="0"/>
                  <a:t>单干</a:t>
                </a:r>
                <a:r>
                  <a:rPr lang="zh-CN" altLang="zh-CN" dirty="0"/>
                  <a:t>的</a:t>
                </a:r>
                <a:r>
                  <a:rPr lang="zh-CN" altLang="zh-CN" dirty="0" smtClean="0"/>
                  <a:t>收益则</a:t>
                </a:r>
                <a:r>
                  <a:rPr lang="zh-CN" altLang="zh-CN" dirty="0"/>
                  <a:t>为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altLang="zh-CN" dirty="0" smtClean="0"/>
              </a:p>
              <a:p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∅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zh-CN" dirty="0"/>
                  <a:t>合作能够创造更多的</a:t>
                </a:r>
                <a:r>
                  <a:rPr lang="zh-CN" altLang="zh-CN" dirty="0" smtClean="0"/>
                  <a:t>收益</a:t>
                </a:r>
                <a:endParaRPr lang="en-US" altLang="zh-CN" dirty="0" smtClean="0">
                  <a:solidFill>
                    <a:srgbClr val="0000FF"/>
                  </a:solidFill>
                </a:endParaRPr>
              </a:p>
              <a:p>
                <a:endParaRPr lang="en-US" altLang="zh-CN" sz="1600" dirty="0">
                  <a:solidFill>
                    <a:srgbClr val="0000FF"/>
                  </a:solidFill>
                </a:endParaRPr>
              </a:p>
              <a:p>
                <a:pPr marL="17462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 smtClean="0"/>
                  <a:t> </a:t>
                </a:r>
                <a:r>
                  <a:rPr lang="zh-CN" altLang="en-US" dirty="0" smtClean="0"/>
                  <a:t>超可加</a:t>
                </a:r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marL="17462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次</m:t>
                    </m:r>
                  </m:oMath>
                </a14:m>
                <a:r>
                  <a:rPr lang="zh-CN" altLang="en-US" dirty="0">
                    <a:solidFill>
                      <a:srgbClr val="0000FF"/>
                    </a:solidFill>
                  </a:rPr>
                  <a:t>可加</a:t>
                </a:r>
                <a:endParaRPr lang="en-US" altLang="zh-CN" dirty="0">
                  <a:solidFill>
                    <a:srgbClr val="0000FF"/>
                  </a:solidFill>
                </a:endParaRPr>
              </a:p>
              <a:p>
                <a:pPr marL="17462" indent="0" algn="ctr">
                  <a:buNone/>
                </a:pPr>
                <a:endParaRPr lang="en-US" altLang="zh-CN" dirty="0" smtClean="0"/>
              </a:p>
              <a:p>
                <a:pPr lvl="1"/>
                <a:endPara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07455"/>
                <a:ext cx="9073008" cy="5601865"/>
              </a:xfrm>
              <a:blipFill rotWithShape="0">
                <a:blip r:embed="rId2"/>
                <a:stretch>
                  <a:fillRect l="-2015" t="-19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38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59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799006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44799006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474221"/>
                    <a:gridCol w="1260140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30263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30263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endParaRPr lang="zh-CN" altLang="en-US" sz="240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92969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60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186338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582233"/>
                    <a:gridCol w="1152128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02186338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582233"/>
                    <a:gridCol w="1152128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30263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30263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3538" t="-615789" r="-146226" b="-12894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5042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667896"/>
            <a:ext cx="8640960" cy="1825000"/>
          </a:xfrm>
        </p:spPr>
        <p:txBody>
          <a:bodyPr/>
          <a:lstStyle/>
          <a:p>
            <a:r>
              <a:rPr lang="zh-CN" altLang="en-US" dirty="0" smtClean="0"/>
              <a:t>暗标二价</a:t>
            </a:r>
            <a:r>
              <a:rPr lang="en-US" altLang="zh-CN" dirty="0" smtClean="0"/>
              <a:t>Truth-telling (Weakly dominant)</a:t>
            </a:r>
          </a:p>
          <a:p>
            <a:pPr lvl="1"/>
            <a:r>
              <a:rPr lang="zh-CN" altLang="en-US" dirty="0" smtClean="0"/>
              <a:t>某投标人对拍卖品的估价为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，报价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设其余投标人的最高报价为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例：拍卖</a:t>
            </a:r>
            <a:r>
              <a:rPr lang="en-US" altLang="zh-CN" dirty="0" smtClean="0"/>
              <a:t>(Auction)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61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217842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582233"/>
                    <a:gridCol w="1152128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baseline="0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0" baseline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0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b="0" i="1" dirty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v-b&lt;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i="1" dirty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v&gt;x=b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0/</a:t>
                          </a:r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r>
                            <a:rPr lang="en-US" altLang="zh-CN" sz="2400" i="0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</m:t>
                              </m:r>
                            </m:oMath>
                          </a14:m>
                          <a:r>
                            <a:rPr lang="en-US" altLang="zh-CN" sz="2400" i="1" dirty="0" smtClean="0">
                              <a:solidFill>
                                <a:srgbClr val="00B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B05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78217842"/>
                  </p:ext>
                </p:extLst>
              </p:nvPr>
            </p:nvGraphicFramePr>
            <p:xfrm>
              <a:off x="755576" y="2470973"/>
              <a:ext cx="7704856" cy="371323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78207"/>
                    <a:gridCol w="2582233"/>
                    <a:gridCol w="1152128"/>
                    <a:gridCol w="2592288"/>
                  </a:tblGrid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报价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v=b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v&lt;b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x&gt;v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v&lt;x&lt;b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0" baseline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 0</a:t>
                          </a:r>
                          <a:endParaRPr lang="zh-CN" altLang="en-US" sz="2400" i="0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214474" r="-1174" b="-530263"/>
                          </a:stretch>
                        </a:blipFill>
                      </a:tcPr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197183" t="-314474" r="-1174" b="-430263"/>
                          </a:stretch>
                        </a:blipFill>
                      </a:tcPr>
                    </a:tc>
                  </a:tr>
                  <a:tr h="46415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x=v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v-b</a:t>
                          </a:r>
                          <a:endParaRPr lang="zh-CN" altLang="en-US" sz="2400" i="1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solidFill>
                              <a:srgbClr val="0000FF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x&lt;v</a:t>
                          </a:r>
                          <a:endParaRPr lang="zh-CN" altLang="en-US" sz="2400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v&gt;x&gt;b</a:t>
                          </a:r>
                          <a:r>
                            <a:rPr lang="en-US" altLang="zh-CN" sz="2400" i="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</a:t>
                          </a:r>
                          <a:r>
                            <a:rPr lang="en-US" altLang="zh-CN" sz="2400" i="1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v-b</a:t>
                          </a:r>
                          <a:endParaRPr lang="zh-CN" altLang="en-US" sz="2400" i="1" dirty="0" smtClean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row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 smtClean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0</a:t>
                          </a:r>
                          <a:endParaRPr lang="zh-CN" altLang="en-US" sz="24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53538" t="-615789" r="-146226" b="-128947"/>
                          </a:stretch>
                        </a:blipFill>
                      </a:tcPr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  <a:tr h="464154">
                    <a:tc vMerge="1">
                      <a:txBody>
                        <a:bodyPr/>
                        <a:lstStyle/>
                        <a:p>
                          <a:endParaRPr lang="zh-CN" altLang="en-US" i="1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v&gt;b&gt;x</a:t>
                          </a:r>
                          <a:r>
                            <a:rPr lang="en-US" altLang="zh-CN" sz="2400" i="0" dirty="0" smtClean="0">
                              <a:solidFill>
                                <a:srgbClr val="FF000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0</a:t>
                          </a:r>
                          <a:endParaRPr lang="zh-CN" altLang="en-US" sz="2400" i="1" dirty="0" smtClean="0">
                            <a:solidFill>
                              <a:srgbClr val="FF0000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 anchor="ctr"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 vMerge="1">
                      <a:txBody>
                        <a:bodyPr/>
                        <a:lstStyle/>
                        <a:p>
                          <a:endParaRPr lang="zh-CN" altLang="en-US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384589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</a:p>
          <a:p>
            <a:r>
              <a:rPr lang="zh-CN" altLang="en-US" dirty="0" smtClean="0"/>
              <a:t>均衡</a:t>
            </a:r>
            <a:endParaRPr lang="en-US" altLang="zh-CN" dirty="0" smtClean="0"/>
          </a:p>
          <a:p>
            <a:r>
              <a:rPr lang="zh-CN" altLang="en-US" dirty="0" smtClean="0"/>
              <a:t>博弈矩阵</a:t>
            </a:r>
            <a:endParaRPr lang="en-US" altLang="zh-CN" dirty="0" smtClean="0"/>
          </a:p>
          <a:p>
            <a:endParaRPr lang="en-US" altLang="zh-CN" sz="2400" dirty="0" smtClean="0"/>
          </a:p>
          <a:p>
            <a:r>
              <a:rPr lang="zh-CN" altLang="en-US" dirty="0" smtClean="0"/>
              <a:t>优势策略、劣势策略</a:t>
            </a:r>
            <a:endParaRPr lang="en-US" altLang="zh-CN" dirty="0" smtClean="0"/>
          </a:p>
          <a:p>
            <a:r>
              <a:rPr lang="zh-CN" altLang="en-US" dirty="0" smtClean="0"/>
              <a:t>混合策略</a:t>
            </a:r>
            <a:endParaRPr lang="en-US" altLang="zh-CN" dirty="0" smtClean="0"/>
          </a:p>
          <a:p>
            <a:r>
              <a:rPr lang="zh-CN" altLang="en-US" dirty="0"/>
              <a:t>最优反应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证明</a:t>
            </a:r>
            <a:r>
              <a:rPr lang="zh-CN" altLang="en-US" dirty="0" smtClean="0"/>
              <a:t>某策略组合是均衡的方法</a:t>
            </a:r>
            <a:endParaRPr lang="en-US" altLang="zh-CN" dirty="0" smtClean="0"/>
          </a:p>
          <a:p>
            <a:r>
              <a:rPr lang="zh-CN" altLang="en-US" dirty="0" smtClean="0"/>
              <a:t>计算混合策略的方法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62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896" y="836712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博弈案例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合作博弈论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Shapley Value</a:t>
            </a:r>
            <a:endParaRPr lang="en-US" altLang="zh-CN" dirty="0"/>
          </a:p>
          <a:p>
            <a:pPr lvl="1"/>
            <a:r>
              <a:rPr lang="zh-CN" altLang="en-US" dirty="0" smtClean="0"/>
              <a:t>非合作博弈论</a:t>
            </a:r>
            <a:endParaRPr lang="en-US" altLang="zh-CN" dirty="0" smtClean="0"/>
          </a:p>
          <a:p>
            <a:pPr lvl="2"/>
            <a:r>
              <a:rPr lang="zh-CN" altLang="en-US" dirty="0"/>
              <a:t>智猪博弈、公地</a:t>
            </a:r>
            <a:r>
              <a:rPr lang="zh-CN" altLang="en-US" dirty="0" smtClean="0"/>
              <a:t>悲剧、田忌赛马、拍卖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博弈</a:t>
            </a:r>
            <a:r>
              <a:rPr lang="zh-CN" altLang="en-US" dirty="0">
                <a:solidFill>
                  <a:srgbClr val="0000FF"/>
                </a:solidFill>
              </a:rPr>
              <a:t>论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选择与效用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完全信息静态、完全信息动态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不完全信息静态、不完全信息动态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博弈论与人工智能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63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794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选择集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对个人</a:t>
                </a:r>
                <a:r>
                  <a:rPr lang="zh-CN" altLang="en-US" dirty="0" smtClean="0"/>
                  <a:t>的选择行为进行建模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通常假定</a:t>
                </a:r>
                <a:r>
                  <a:rPr lang="zh-CN" altLang="en-US" dirty="0"/>
                  <a:t>存在一个选择</a:t>
                </a:r>
                <a:r>
                  <a:rPr lang="zh-CN" altLang="en-US" dirty="0" smtClean="0"/>
                  <a:t>集合</a:t>
                </a:r>
                <a:endParaRPr lang="en-US" altLang="zh-CN" dirty="0" smtClean="0"/>
              </a:p>
              <a:p>
                <a:pPr marL="3444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,⋯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>
                    <a:cs typeface="+mn-cs"/>
                  </a:rPr>
                  <a:t>偏好</a:t>
                </a:r>
                <a:r>
                  <a:rPr lang="zh-CN" altLang="en-US" sz="3200" dirty="0" smtClean="0">
                    <a:cs typeface="+mn-cs"/>
                  </a:rPr>
                  <a:t>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  <a:cs typeface="+mn-cs"/>
                      </a:rPr>
                      <m:t>≽</m:t>
                    </m:r>
                  </m:oMath>
                </a14:m>
                <a:endParaRPr lang="en-US" altLang="zh-CN" sz="3200" dirty="0" smtClean="0">
                  <a:cs typeface="+mn-cs"/>
                </a:endParaRPr>
              </a:p>
              <a:p>
                <a:pPr marL="695325" lvl="2" indent="-342900"/>
                <a:r>
                  <a:rPr lang="zh-CN" altLang="en-US" dirty="0" smtClean="0">
                    <a:cs typeface="+mn-cs"/>
                  </a:rPr>
                  <a:t>选择集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上的一种比较关系</a:t>
                </a:r>
                <a:endParaRPr lang="en-US" altLang="zh-CN" dirty="0" smtClean="0">
                  <a:cs typeface="+mn-cs"/>
                </a:endParaRPr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 dirty="0" smtClean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cs typeface="+mn-cs"/>
                  </a:rPr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至少跟选项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 一样好</a:t>
                </a:r>
                <a:endParaRPr lang="en-US" altLang="zh-CN" dirty="0" smtClean="0">
                  <a:cs typeface="+mn-cs"/>
                </a:endParaRPr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 smtClean="0"/>
                  <a:t>严格偏好</a:t>
                </a:r>
                <a:r>
                  <a:rPr lang="zh-CN" altLang="en-US" sz="3200" dirty="0"/>
                  <a:t>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endParaRPr lang="en-US" altLang="zh-CN" sz="3200" dirty="0"/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≻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比</a:t>
                </a:r>
                <a:r>
                  <a:rPr lang="zh-CN" altLang="en-US" dirty="0"/>
                  <a:t>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好</a:t>
                </a:r>
                <a:endParaRPr lang="en-US" altLang="zh-CN" dirty="0"/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 smtClean="0"/>
                  <a:t>无差异关系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altLang="zh-CN" sz="3200" dirty="0"/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跟选项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一样好</a:t>
                </a:r>
                <a:endParaRPr lang="en-US" altLang="zh-CN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  <a:blipFill rotWithShape="0">
                <a:blip r:embed="rId2"/>
                <a:stretch>
                  <a:fillRect l="-635" t="-1774" b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5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900100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效用函数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效用函数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 smtClean="0"/>
                  <a:t> 表示偏好关系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</m:oMath>
                </a14:m>
                <a:endParaRPr lang="en-US" altLang="zh-CN" dirty="0" smtClean="0"/>
              </a:p>
              <a:p>
                <a:pPr marL="344487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序数</a:t>
                </a:r>
                <a:r>
                  <a:rPr lang="zh-CN" altLang="en-US" dirty="0"/>
                  <a:t>效用，</a:t>
                </a:r>
                <a:r>
                  <a:rPr lang="en-US" altLang="zh-CN" dirty="0"/>
                  <a:t>Ordinal</a:t>
                </a:r>
                <a:r>
                  <a:rPr lang="zh-CN" altLang="en-US" dirty="0"/>
                  <a:t>，效用值大小关系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基数效用，</a:t>
                </a:r>
                <a:r>
                  <a:rPr lang="en-US" altLang="zh-CN" dirty="0"/>
                  <a:t>Cardinal</a:t>
                </a:r>
                <a:r>
                  <a:rPr lang="zh-CN" altLang="en-US" dirty="0"/>
                  <a:t>，效用值有意义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表示</a:t>
                </a:r>
                <a:r>
                  <a:rPr lang="zh-CN" altLang="en-US" dirty="0"/>
                  <a:t>同一个偏好关系的效用函数并不</a:t>
                </a:r>
                <a:r>
                  <a:rPr lang="zh-CN" altLang="en-US" dirty="0" smtClean="0"/>
                  <a:t>唯一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是一个</a:t>
                </a:r>
                <a:r>
                  <a:rPr lang="zh-CN" altLang="en-US" dirty="0" smtClean="0"/>
                  <a:t>效用函数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为严格单调</a:t>
                </a:r>
                <a:r>
                  <a:rPr lang="zh-CN" altLang="en-US" dirty="0" smtClean="0"/>
                  <a:t>增函数，则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 为效用函数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跟效用函数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表示同一个偏好关系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9001000" cy="5497408"/>
              </a:xfrm>
              <a:blipFill rotWithShape="0">
                <a:blip r:embed="rId2"/>
                <a:stretch>
                  <a:fillRect l="-609" t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7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效用函数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对两种商品的消费量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  <a:blipFill rotWithShape="0">
                <a:blip r:embed="rId2"/>
                <a:stretch>
                  <a:fillRect l="-635" t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4789245" y="3140968"/>
            <a:ext cx="4103235" cy="2952328"/>
            <a:chOff x="570970" y="3068960"/>
            <a:chExt cx="4103235" cy="29523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70" y="3068960"/>
              <a:ext cx="4103235" cy="2952328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475656" y="3140968"/>
                  <a:ext cx="1368152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无差异曲线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=3</a:t>
                  </a:r>
                  <a:endParaRPr lang="zh-CN" altLang="en-US" dirty="0"/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140968"/>
                  <a:ext cx="1368152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/>
            <p:cNvSpPr/>
            <p:nvPr/>
          </p:nvSpPr>
          <p:spPr>
            <a:xfrm>
              <a:off x="1614627" y="4182997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7784" y="5085184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50631" y="5125888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5254" y="403642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63788" y="475797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50150" y="4900518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/>
              <p:cNvSpPr/>
              <p:nvPr/>
            </p:nvSpPr>
            <p:spPr>
              <a:xfrm>
                <a:off x="179512" y="5445224"/>
                <a:ext cx="4154984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445224"/>
                <a:ext cx="4154984" cy="466666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883920"/>
            <a:ext cx="7128792" cy="3841224"/>
          </a:xfrm>
        </p:spPr>
        <p:txBody>
          <a:bodyPr/>
          <a:lstStyle/>
          <a:p>
            <a:pPr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对策论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Game Theory</a:t>
            </a:r>
          </a:p>
        </p:txBody>
      </p:sp>
      <p:sp>
        <p:nvSpPr>
          <p:cNvPr id="44" name="矩形 43"/>
          <p:cNvSpPr/>
          <p:nvPr/>
        </p:nvSpPr>
        <p:spPr>
          <a:xfrm>
            <a:off x="35496" y="1772816"/>
            <a:ext cx="6336704" cy="16927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i="1" u="sng" dirty="0" smtClean="0"/>
              <a:t>Game Theory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</a:t>
            </a:r>
            <a:r>
              <a:rPr lang="en-US" altLang="zh-CN" sz="2400" dirty="0"/>
              <a:t>the study of mathematical models of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strategic </a:t>
            </a:r>
            <a:r>
              <a:rPr lang="en-US" altLang="zh-CN" sz="2400" i="1" u="sng" dirty="0" smtClean="0">
                <a:solidFill>
                  <a:srgbClr val="FF0000"/>
                </a:solidFill>
              </a:rPr>
              <a:t>interaction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between rational </a:t>
            </a:r>
            <a:r>
              <a:rPr lang="en-US" altLang="zh-CN" sz="2400" dirty="0" smtClean="0"/>
              <a:t>decision-makers.</a:t>
            </a:r>
          </a:p>
          <a:p>
            <a:pPr algn="ctr"/>
            <a:r>
              <a:rPr lang="zh-CN" altLang="en-US" sz="2200" dirty="0" smtClean="0"/>
              <a:t>博弈论研究理性</a:t>
            </a:r>
            <a:r>
              <a:rPr lang="zh-CN" altLang="en-US" sz="2200" dirty="0" smtClean="0"/>
              <a:t>决策者之间</a:t>
            </a:r>
            <a:r>
              <a:rPr lang="zh-CN" altLang="en-US" sz="2200" u="sng" dirty="0" smtClean="0">
                <a:solidFill>
                  <a:srgbClr val="FF0000"/>
                </a:solidFill>
              </a:rPr>
              <a:t>策略互动</a:t>
            </a:r>
            <a:r>
              <a:rPr lang="zh-CN" altLang="en-US" sz="2200" dirty="0" smtClean="0"/>
              <a:t>的数学模型。</a:t>
            </a:r>
            <a:endParaRPr lang="en-US" altLang="zh-CN" sz="2200" dirty="0"/>
          </a:p>
        </p:txBody>
      </p:sp>
      <p:sp>
        <p:nvSpPr>
          <p:cNvPr id="45" name="矩形 44"/>
          <p:cNvSpPr/>
          <p:nvPr/>
        </p:nvSpPr>
        <p:spPr>
          <a:xfrm>
            <a:off x="4157357" y="4068068"/>
            <a:ext cx="4951147" cy="2385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i="1" u="sng" dirty="0" smtClean="0"/>
              <a:t>Game Theory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</a:t>
            </a:r>
            <a:r>
              <a:rPr lang="en-US" altLang="zh-CN" sz="2400" dirty="0"/>
              <a:t>the analysis of situations involving two or more </a:t>
            </a:r>
            <a:r>
              <a:rPr lang="en-US" altLang="zh-CN" sz="2400" i="1" u="sng" dirty="0">
                <a:solidFill>
                  <a:srgbClr val="FF0000"/>
                </a:solidFill>
              </a:rPr>
              <a:t>interacting</a:t>
            </a:r>
            <a:r>
              <a:rPr lang="en-US" altLang="zh-CN" sz="2400" u="sng" dirty="0">
                <a:solidFill>
                  <a:srgbClr val="FF0000"/>
                </a:solidFill>
              </a:rPr>
              <a:t> decision makers </a:t>
            </a:r>
            <a:r>
              <a:rPr lang="en-US" altLang="zh-CN" sz="2400" dirty="0"/>
              <a:t>who have conflicting objectives. </a:t>
            </a:r>
            <a:endParaRPr lang="en-US" altLang="zh-CN" sz="2400" dirty="0" smtClean="0"/>
          </a:p>
          <a:p>
            <a:pPr algn="ctr"/>
            <a:r>
              <a:rPr lang="zh-CN" altLang="en-US" sz="2200" dirty="0" smtClean="0"/>
              <a:t>博弈论分析目标冲突的多个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两个以上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决策者之间的</a:t>
            </a:r>
            <a:r>
              <a:rPr lang="zh-CN" altLang="en-US" sz="2200" u="sng" dirty="0" smtClean="0">
                <a:solidFill>
                  <a:srgbClr val="FF0000"/>
                </a:solidFill>
              </a:rPr>
              <a:t>互动</a:t>
            </a:r>
            <a:r>
              <a:rPr lang="zh-CN" altLang="en-US" sz="2200" dirty="0" smtClean="0">
                <a:solidFill>
                  <a:schemeClr val="tx1"/>
                </a:solidFill>
              </a:rPr>
              <a:t>态势</a:t>
            </a:r>
            <a:r>
              <a:rPr lang="zh-CN" altLang="en-US" sz="2200" dirty="0" smtClean="0"/>
              <a:t>。</a:t>
            </a:r>
            <a:endParaRPr lang="zh-CN" altLang="en-US" sz="22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6359753" y="1484784"/>
            <a:ext cx="2892767" cy="2106233"/>
            <a:chOff x="376931" y="1182707"/>
            <a:chExt cx="2892767" cy="2106233"/>
          </a:xfrm>
        </p:grpSpPr>
        <p:sp>
          <p:nvSpPr>
            <p:cNvPr id="50" name="矩形 49"/>
            <p:cNvSpPr/>
            <p:nvPr/>
          </p:nvSpPr>
          <p:spPr>
            <a:xfrm>
              <a:off x="1728892" y="2852936"/>
              <a:ext cx="154080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/>
                <a:t>Roger </a:t>
              </a:r>
              <a:r>
                <a:rPr lang="en-US" altLang="zh-CN" sz="1100" dirty="0"/>
                <a:t>B. </a:t>
              </a:r>
              <a:r>
                <a:rPr lang="en-US" altLang="zh-CN" sz="1100" dirty="0" smtClean="0"/>
                <a:t>Myerson</a:t>
              </a:r>
            </a:p>
            <a:p>
              <a:r>
                <a:rPr lang="en-US" altLang="zh-CN" sz="1100" dirty="0"/>
                <a:t>Nobel Laureate</a:t>
              </a:r>
              <a:r>
                <a:rPr lang="en-US" altLang="zh-CN" sz="1100" dirty="0" smtClean="0"/>
                <a:t>, </a:t>
              </a:r>
              <a:r>
                <a:rPr lang="en-US" altLang="zh-CN" sz="1100" dirty="0"/>
                <a:t>2007</a:t>
              </a:r>
              <a:endParaRPr lang="zh-CN" altLang="en-US" sz="1100" dirty="0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2"/>
            <a:srcRect b="16150"/>
            <a:stretch/>
          </p:blipFill>
          <p:spPr>
            <a:xfrm>
              <a:off x="1763688" y="1182707"/>
              <a:ext cx="1273701" cy="1602000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31" y="1182707"/>
              <a:ext cx="1368152" cy="2106233"/>
            </a:xfrm>
            <a:prstGeom prst="rect">
              <a:avLst/>
            </a:prstGeom>
          </p:spPr>
        </p:pic>
      </p:grpSp>
      <p:cxnSp>
        <p:nvCxnSpPr>
          <p:cNvPr id="54" name="直接连接符 53"/>
          <p:cNvCxnSpPr/>
          <p:nvPr/>
        </p:nvCxnSpPr>
        <p:spPr>
          <a:xfrm>
            <a:off x="153387" y="3933056"/>
            <a:ext cx="885646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5496" y="4240095"/>
            <a:ext cx="4205102" cy="2007501"/>
            <a:chOff x="386731" y="4221089"/>
            <a:chExt cx="4205102" cy="2007501"/>
          </a:xfrm>
        </p:grpSpPr>
        <p:grpSp>
          <p:nvGrpSpPr>
            <p:cNvPr id="48" name="组合 47"/>
            <p:cNvGrpSpPr/>
            <p:nvPr/>
          </p:nvGrpSpPr>
          <p:grpSpPr>
            <a:xfrm>
              <a:off x="1654237" y="4221089"/>
              <a:ext cx="2937596" cy="2007501"/>
              <a:chOff x="1933450" y="4294868"/>
              <a:chExt cx="2937596" cy="2007501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4"/>
              <a:srcRect l="11847" r="7211"/>
              <a:stretch/>
            </p:blipFill>
            <p:spPr>
              <a:xfrm>
                <a:off x="1969867" y="4294868"/>
                <a:ext cx="1296000" cy="1601167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933450" y="5871482"/>
                <a:ext cx="15408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 smtClean="0"/>
                  <a:t>Paul A. Samuelson</a:t>
                </a:r>
              </a:p>
              <a:p>
                <a:r>
                  <a:rPr lang="en-US" altLang="zh-CN" sz="1100" dirty="0"/>
                  <a:t>Nobel Laureate</a:t>
                </a:r>
                <a:r>
                  <a:rPr lang="en-US" altLang="zh-CN" sz="1100" dirty="0" smtClean="0"/>
                  <a:t>, 1970</a:t>
                </a:r>
                <a:endParaRPr lang="zh-CN" altLang="en-US" sz="1100" dirty="0"/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5"/>
              <a:srcRect b="17050"/>
              <a:stretch/>
            </p:blipFill>
            <p:spPr>
              <a:xfrm>
                <a:off x="3382530" y="4294868"/>
                <a:ext cx="1288612" cy="1602000"/>
              </a:xfrm>
              <a:prstGeom prst="rect">
                <a:avLst/>
              </a:prstGeom>
            </p:spPr>
          </p:pic>
          <p:sp>
            <p:nvSpPr>
              <p:cNvPr id="41" name="矩形 40"/>
              <p:cNvSpPr/>
              <p:nvPr/>
            </p:nvSpPr>
            <p:spPr>
              <a:xfrm>
                <a:off x="3330240" y="5871482"/>
                <a:ext cx="15408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 smtClean="0"/>
                  <a:t>William Nordhaus</a:t>
                </a:r>
              </a:p>
              <a:p>
                <a:r>
                  <a:rPr lang="en-US" altLang="zh-CN" sz="1100" dirty="0" smtClean="0"/>
                  <a:t>Nobel Laureate, 2018</a:t>
                </a:r>
                <a:endParaRPr lang="zh-CN" altLang="en-US" sz="1100" dirty="0"/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731" y="4221089"/>
              <a:ext cx="1296144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3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83373" y="883920"/>
            <a:ext cx="8565091" cy="276110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 of game)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信息结构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(information structure)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参与方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rationality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bounded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 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strategy)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5496" y="4133076"/>
            <a:ext cx="6696744" cy="164139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策略互动（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 </a:t>
            </a:r>
            <a:r>
              <a:rPr lang="en-US" altLang="zh-CN" kern="0" dirty="0">
                <a:latin typeface="+mn-ea"/>
                <a:ea typeface="+mn-ea"/>
              </a:rPr>
              <a:t>vs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决策论）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决策论：对手策略固定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随机变量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博弈论：对手策略为</a:t>
            </a:r>
            <a:r>
              <a:rPr lang="zh-CN" altLang="en-US" u="sng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依赖己方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18771270">
            <a:off x="6714493" y="4691369"/>
            <a:ext cx="432048" cy="1804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128791" y="4190298"/>
            <a:ext cx="211210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+mn-ea"/>
              </a:rPr>
              <a:t>(Cooperative)</a:t>
            </a:r>
            <a:endParaRPr lang="zh-CN" altLang="en-US" dirty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92280" y="5158933"/>
            <a:ext cx="2148619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+mn-ea"/>
              </a:rPr>
              <a:t>(Non-cooperative)</a:t>
            </a:r>
            <a:endParaRPr lang="zh-CN" altLang="en-US" dirty="0">
              <a:latin typeface="+mn-ea"/>
            </a:endParaRPr>
          </a:p>
        </p:txBody>
      </p:sp>
      <p:sp>
        <p:nvSpPr>
          <p:cNvPr id="19" name="右箭头 18"/>
          <p:cNvSpPr/>
          <p:nvPr/>
        </p:nvSpPr>
        <p:spPr>
          <a:xfrm rot="2828730" flipV="1">
            <a:off x="6696236" y="5090422"/>
            <a:ext cx="432048" cy="20980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336196" y="6017468"/>
            <a:ext cx="11521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互动特征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stCxn id="24" idx="0"/>
          </p:cNvCxnSpPr>
          <p:nvPr/>
        </p:nvCxnSpPr>
        <p:spPr>
          <a:xfrm flipV="1">
            <a:off x="6912260" y="4437112"/>
            <a:ext cx="0" cy="1580356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403648" y="6017468"/>
            <a:ext cx="252028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无穷递归，难以求解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3923928" y="5661248"/>
            <a:ext cx="576064" cy="3562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9" grpId="0" animBg="1"/>
      <p:bldP spid="24" grpId="0" animBg="1"/>
      <p:bldP spid="2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07455"/>
                <a:ext cx="8758336" cy="5601865"/>
              </a:xfrm>
            </p:spPr>
            <p:txBody>
              <a:bodyPr/>
              <a:lstStyle/>
              <a:p>
                <a:r>
                  <a:rPr lang="zh-CN" altLang="en-US" dirty="0" smtClean="0"/>
                  <a:t>设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zh-CN" altLang="zh-CN" dirty="0"/>
                  <a:t>是对</a:t>
                </a:r>
                <a:r>
                  <a:rPr lang="zh-CN" altLang="zh-CN" dirty="0" smtClean="0"/>
                  <a:t>合作收益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zh-CN" dirty="0" smtClean="0"/>
                  <a:t>的</a:t>
                </a:r>
                <a:r>
                  <a:rPr lang="zh-CN" altLang="zh-CN" dirty="0"/>
                  <a:t>一种</a:t>
                </a:r>
                <a:r>
                  <a:rPr lang="zh-CN" altLang="zh-CN" dirty="0" smtClean="0"/>
                  <a:t>分配</a:t>
                </a:r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/>
                  <a:t>是给参与方</a:t>
                </a:r>
                <a:r>
                  <a:rPr lang="en-US" altLang="zh-CN" i="1" dirty="0" err="1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/>
                  <a:t>分配的收益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/>
                  <a:t>是</a:t>
                </a:r>
                <a:r>
                  <a:rPr lang="zh-CN" altLang="en-US" dirty="0" smtClean="0"/>
                  <a:t>给小集团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zh-CN" altLang="en-US" dirty="0" smtClean="0"/>
                  <a:t>分配</a:t>
                </a:r>
                <a:r>
                  <a:rPr lang="zh-CN" altLang="en-US" dirty="0"/>
                  <a:t>的</a:t>
                </a:r>
                <a:r>
                  <a:rPr lang="zh-CN" altLang="en-US" dirty="0" smtClean="0"/>
                  <a:t>收益</a:t>
                </a:r>
                <a:endParaRPr lang="en-US" altLang="zh-CN" dirty="0" smtClean="0"/>
              </a:p>
              <a:p>
                <a:pPr lvl="1"/>
                <a:endParaRPr lang="en-US" altLang="zh-CN" dirty="0" smtClean="0"/>
              </a:p>
              <a:p>
                <a:r>
                  <a:rPr lang="zh-CN" altLang="en-US" dirty="0" smtClean="0"/>
                  <a:t>公平分配的必要条件</a:t>
                </a:r>
                <a:endParaRPr lang="en-US" altLang="zh-CN" dirty="0"/>
              </a:p>
              <a:p>
                <a:pPr lvl="1"/>
                <a:r>
                  <a:rPr lang="zh-CN" altLang="zh-CN" b="1" dirty="0"/>
                  <a:t>对称性</a:t>
                </a:r>
                <a:r>
                  <a:rPr lang="zh-CN" altLang="zh-CN" dirty="0" smtClean="0"/>
                  <a:t>，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与</m:t>
                    </m:r>
                  </m:oMath>
                </a14:m>
                <a:r>
                  <a:rPr lang="zh-CN" altLang="zh-CN" dirty="0" smtClean="0"/>
                  <a:t>参与</a:t>
                </a:r>
                <a:r>
                  <a:rPr lang="zh-CN" altLang="zh-CN" dirty="0"/>
                  <a:t>方的</a:t>
                </a:r>
                <a:r>
                  <a:rPr lang="zh-CN" altLang="zh-CN" dirty="0" smtClean="0"/>
                  <a:t>标号</a:t>
                </a:r>
                <a:r>
                  <a:rPr lang="en-US" altLang="zh-CN" i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zh-CN" altLang="en-US" dirty="0" smtClean="0"/>
                  <a:t>无关 </a:t>
                </a:r>
                <a:r>
                  <a:rPr lang="en-US" altLang="zh-CN" dirty="0" smtClean="0"/>
                  <a:t>(</a:t>
                </a:r>
                <a:r>
                  <a:rPr lang="zh-CN" altLang="en-US" dirty="0"/>
                  <a:t>匿名性</a:t>
                </a:r>
                <a:r>
                  <a:rPr lang="en-US" altLang="zh-CN" dirty="0" smtClean="0"/>
                  <a:t>)</a:t>
                </a:r>
              </a:p>
              <a:p>
                <a:pPr lvl="1"/>
                <a:r>
                  <a:rPr lang="zh-CN" altLang="zh-CN" b="1" dirty="0" smtClean="0"/>
                  <a:t>完全性</a:t>
                </a:r>
                <a:r>
                  <a:rPr lang="zh-CN" altLang="zh-CN" dirty="0" smtClean="0"/>
                  <a:t>，</a:t>
                </a:r>
                <a:r>
                  <a:rPr lang="zh-CN" altLang="en-US" dirty="0" smtClean="0"/>
                  <a:t>合作收益</a:t>
                </a:r>
                <a:r>
                  <a:rPr lang="zh-CN" altLang="zh-CN" dirty="0" smtClean="0"/>
                  <a:t>全部分配给</a:t>
                </a:r>
                <a:r>
                  <a:rPr lang="zh-CN" altLang="zh-CN" dirty="0"/>
                  <a:t>参与</a:t>
                </a:r>
                <a:r>
                  <a:rPr lang="zh-CN" altLang="zh-CN" dirty="0" smtClean="0"/>
                  <a:t>方</a:t>
                </a:r>
                <a:endParaRPr lang="en-US" altLang="zh-CN" dirty="0" smtClean="0"/>
              </a:p>
              <a:p>
                <a:pPr marL="344487" lvl="1" indent="0" algn="ctr">
                  <a:buNone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en-US" altLang="zh-CN" i="1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</a:rPr>
                  <a:t> </a:t>
                </a:r>
              </a:p>
              <a:p>
                <a:pPr lvl="1"/>
                <a:r>
                  <a:rPr lang="zh-CN" altLang="zh-CN" b="1" dirty="0"/>
                  <a:t>可加性</a:t>
                </a:r>
                <a:r>
                  <a:rPr lang="zh-CN" altLang="zh-CN" dirty="0"/>
                  <a:t>，参与多起合作得到的</a:t>
                </a:r>
                <a:r>
                  <a:rPr lang="zh-CN" altLang="zh-CN" dirty="0" smtClean="0"/>
                  <a:t>分配，</a:t>
                </a:r>
                <a:r>
                  <a:rPr lang="zh-CN" altLang="zh-CN" dirty="0"/>
                  <a:t>等于单个合作得到的</a:t>
                </a:r>
                <a:r>
                  <a:rPr lang="zh-CN" altLang="zh-CN" dirty="0" smtClean="0"/>
                  <a:t>分配之和</a:t>
                </a:r>
                <a:endParaRPr lang="en-US" altLang="zh-CN" i="1" dirty="0"/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i="1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07455"/>
                <a:ext cx="8758336" cy="5601865"/>
              </a:xfrm>
              <a:blipFill rotWithShape="0">
                <a:blip r:embed="rId2"/>
                <a:stretch>
                  <a:fillRect l="-626" t="-1741" r="-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0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52388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静态</a:t>
            </a:r>
            <a:r>
              <a:rPr lang="en-US" altLang="zh-CN" dirty="0" smtClean="0"/>
              <a:t>/</a:t>
            </a:r>
            <a:r>
              <a:rPr lang="zh-CN" altLang="en-US" dirty="0" smtClean="0"/>
              <a:t>动态 （单步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多步）</a:t>
            </a:r>
            <a:endParaRPr lang="en-US" altLang="zh-CN" dirty="0" smtClean="0"/>
          </a:p>
          <a:p>
            <a:r>
              <a:rPr lang="zh-CN" altLang="en-US" dirty="0" smtClean="0"/>
              <a:t>信息结构</a:t>
            </a:r>
            <a:r>
              <a:rPr lang="en-US" altLang="zh-CN" dirty="0" smtClean="0"/>
              <a:t>(Information Structure)</a:t>
            </a:r>
          </a:p>
          <a:p>
            <a:pPr lvl="1"/>
            <a:r>
              <a:rPr lang="zh-CN" altLang="en-US" dirty="0" smtClean="0"/>
              <a:t>关于效用</a:t>
            </a:r>
            <a:r>
              <a:rPr lang="en-US" altLang="zh-CN" dirty="0" smtClean="0"/>
              <a:t>(Utility)</a:t>
            </a:r>
            <a:r>
              <a:rPr lang="zh-CN" altLang="en-US" dirty="0" smtClean="0"/>
              <a:t>的信息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是否清楚对手的效用函数完全</a:t>
            </a:r>
            <a:r>
              <a:rPr lang="en-US" altLang="zh-CN" dirty="0" smtClean="0"/>
              <a:t>/</a:t>
            </a:r>
            <a:r>
              <a:rPr lang="zh-CN" altLang="en-US" dirty="0"/>
              <a:t>不完全信息</a:t>
            </a:r>
            <a:r>
              <a:rPr lang="en-US" altLang="zh-CN" dirty="0" smtClean="0"/>
              <a:t>(Complete/Incomplete)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671512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针对对手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</a:t>
            </a:r>
            <a:r>
              <a:rPr lang="zh-CN" altLang="en-US" dirty="0"/>
              <a:t>于状态、博</a:t>
            </a:r>
            <a:r>
              <a:rPr lang="zh-CN" altLang="en-US" dirty="0" smtClean="0"/>
              <a:t>弈过程的信息</a:t>
            </a:r>
            <a:endParaRPr lang="en-US" altLang="zh-CN" dirty="0" smtClean="0"/>
          </a:p>
          <a:p>
            <a:pPr lvl="2"/>
            <a:r>
              <a:rPr lang="zh-CN" altLang="en-US" dirty="0"/>
              <a:t>仅</a:t>
            </a:r>
            <a:r>
              <a:rPr lang="zh-CN" altLang="en-US" dirty="0" smtClean="0"/>
              <a:t>针对动态博弈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是否清楚对手干了什么，知道什么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完美</a:t>
            </a:r>
            <a:r>
              <a:rPr lang="en-US" altLang="zh-CN" dirty="0" smtClean="0"/>
              <a:t>/</a:t>
            </a:r>
            <a:r>
              <a:rPr lang="zh-CN" altLang="en-US" dirty="0" smtClean="0"/>
              <a:t>不完美</a:t>
            </a:r>
            <a:r>
              <a:rPr lang="en-US" altLang="zh-CN" dirty="0" smtClean="0"/>
              <a:t>(Perfect/Imperfect)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零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非零和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(Von Neumann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Morgenstern)</a:t>
            </a: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完全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有限理性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(H. A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Simon,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Turing’75, Nobel’78)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60" y="4659291"/>
            <a:ext cx="1428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1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914400" y="2993231"/>
            <a:ext cx="7150894" cy="2821782"/>
          </a:xfrm>
          <a:custGeom>
            <a:avLst/>
            <a:gdLst>
              <a:gd name="connsiteX0" fmla="*/ 3614738 w 7150894"/>
              <a:gd name="connsiteY0" fmla="*/ 0 h 2821782"/>
              <a:gd name="connsiteX1" fmla="*/ 6657975 w 7150894"/>
              <a:gd name="connsiteY1" fmla="*/ 0 h 2821782"/>
              <a:gd name="connsiteX2" fmla="*/ 7136606 w 7150894"/>
              <a:gd name="connsiteY2" fmla="*/ 242888 h 2821782"/>
              <a:gd name="connsiteX3" fmla="*/ 7150894 w 7150894"/>
              <a:gd name="connsiteY3" fmla="*/ 2486025 h 2821782"/>
              <a:gd name="connsiteX4" fmla="*/ 6829425 w 7150894"/>
              <a:gd name="connsiteY4" fmla="*/ 2821782 h 2821782"/>
              <a:gd name="connsiteX5" fmla="*/ 214313 w 7150894"/>
              <a:gd name="connsiteY5" fmla="*/ 2778919 h 2821782"/>
              <a:gd name="connsiteX6" fmla="*/ 0 w 7150894"/>
              <a:gd name="connsiteY6" fmla="*/ 2578894 h 2821782"/>
              <a:gd name="connsiteX7" fmla="*/ 0 w 7150894"/>
              <a:gd name="connsiteY7" fmla="*/ 1678782 h 2821782"/>
              <a:gd name="connsiteX8" fmla="*/ 192881 w 7150894"/>
              <a:gd name="connsiteY8" fmla="*/ 1407319 h 2821782"/>
              <a:gd name="connsiteX9" fmla="*/ 3236119 w 7150894"/>
              <a:gd name="connsiteY9" fmla="*/ 1421607 h 2821782"/>
              <a:gd name="connsiteX10" fmla="*/ 3550444 w 7150894"/>
              <a:gd name="connsiteY10" fmla="*/ 1271588 h 2821782"/>
              <a:gd name="connsiteX11" fmla="*/ 3614738 w 7150894"/>
              <a:gd name="connsiteY11" fmla="*/ 0 h 2821782"/>
              <a:gd name="connsiteX0" fmla="*/ 3564732 w 7150894"/>
              <a:gd name="connsiteY0" fmla="*/ 0 h 2843213"/>
              <a:gd name="connsiteX1" fmla="*/ 6657975 w 7150894"/>
              <a:gd name="connsiteY1" fmla="*/ 21431 h 2843213"/>
              <a:gd name="connsiteX2" fmla="*/ 7136606 w 7150894"/>
              <a:gd name="connsiteY2" fmla="*/ 264319 h 2843213"/>
              <a:gd name="connsiteX3" fmla="*/ 7150894 w 7150894"/>
              <a:gd name="connsiteY3" fmla="*/ 2507456 h 2843213"/>
              <a:gd name="connsiteX4" fmla="*/ 6829425 w 7150894"/>
              <a:gd name="connsiteY4" fmla="*/ 2843213 h 2843213"/>
              <a:gd name="connsiteX5" fmla="*/ 214313 w 7150894"/>
              <a:gd name="connsiteY5" fmla="*/ 2800350 h 2843213"/>
              <a:gd name="connsiteX6" fmla="*/ 0 w 7150894"/>
              <a:gd name="connsiteY6" fmla="*/ 2600325 h 2843213"/>
              <a:gd name="connsiteX7" fmla="*/ 0 w 7150894"/>
              <a:gd name="connsiteY7" fmla="*/ 1700213 h 2843213"/>
              <a:gd name="connsiteX8" fmla="*/ 192881 w 7150894"/>
              <a:gd name="connsiteY8" fmla="*/ 1428750 h 2843213"/>
              <a:gd name="connsiteX9" fmla="*/ 3236119 w 7150894"/>
              <a:gd name="connsiteY9" fmla="*/ 1443038 h 2843213"/>
              <a:gd name="connsiteX10" fmla="*/ 3550444 w 7150894"/>
              <a:gd name="connsiteY10" fmla="*/ 1293019 h 2843213"/>
              <a:gd name="connsiteX11" fmla="*/ 3564732 w 7150894"/>
              <a:gd name="connsiteY11" fmla="*/ 0 h 2843213"/>
              <a:gd name="connsiteX0" fmla="*/ 3543301 w 7150894"/>
              <a:gd name="connsiteY0" fmla="*/ 0 h 2836069"/>
              <a:gd name="connsiteX1" fmla="*/ 6657975 w 7150894"/>
              <a:gd name="connsiteY1" fmla="*/ 14287 h 2836069"/>
              <a:gd name="connsiteX2" fmla="*/ 7136606 w 7150894"/>
              <a:gd name="connsiteY2" fmla="*/ 257175 h 2836069"/>
              <a:gd name="connsiteX3" fmla="*/ 7150894 w 7150894"/>
              <a:gd name="connsiteY3" fmla="*/ 2500312 h 2836069"/>
              <a:gd name="connsiteX4" fmla="*/ 6829425 w 7150894"/>
              <a:gd name="connsiteY4" fmla="*/ 2836069 h 2836069"/>
              <a:gd name="connsiteX5" fmla="*/ 214313 w 7150894"/>
              <a:gd name="connsiteY5" fmla="*/ 2793206 h 2836069"/>
              <a:gd name="connsiteX6" fmla="*/ 0 w 7150894"/>
              <a:gd name="connsiteY6" fmla="*/ 2593181 h 2836069"/>
              <a:gd name="connsiteX7" fmla="*/ 0 w 7150894"/>
              <a:gd name="connsiteY7" fmla="*/ 1693069 h 2836069"/>
              <a:gd name="connsiteX8" fmla="*/ 192881 w 7150894"/>
              <a:gd name="connsiteY8" fmla="*/ 1421606 h 2836069"/>
              <a:gd name="connsiteX9" fmla="*/ 3236119 w 7150894"/>
              <a:gd name="connsiteY9" fmla="*/ 1435894 h 2836069"/>
              <a:gd name="connsiteX10" fmla="*/ 3550444 w 7150894"/>
              <a:gd name="connsiteY10" fmla="*/ 1285875 h 2836069"/>
              <a:gd name="connsiteX11" fmla="*/ 3543301 w 7150894"/>
              <a:gd name="connsiteY11" fmla="*/ 0 h 2836069"/>
              <a:gd name="connsiteX0" fmla="*/ 3557589 w 7150894"/>
              <a:gd name="connsiteY0" fmla="*/ 0 h 2821782"/>
              <a:gd name="connsiteX1" fmla="*/ 6657975 w 7150894"/>
              <a:gd name="connsiteY1" fmla="*/ 0 h 2821782"/>
              <a:gd name="connsiteX2" fmla="*/ 7136606 w 7150894"/>
              <a:gd name="connsiteY2" fmla="*/ 242888 h 2821782"/>
              <a:gd name="connsiteX3" fmla="*/ 7150894 w 7150894"/>
              <a:gd name="connsiteY3" fmla="*/ 2486025 h 2821782"/>
              <a:gd name="connsiteX4" fmla="*/ 6829425 w 7150894"/>
              <a:gd name="connsiteY4" fmla="*/ 2821782 h 2821782"/>
              <a:gd name="connsiteX5" fmla="*/ 214313 w 7150894"/>
              <a:gd name="connsiteY5" fmla="*/ 2778919 h 2821782"/>
              <a:gd name="connsiteX6" fmla="*/ 0 w 7150894"/>
              <a:gd name="connsiteY6" fmla="*/ 2578894 h 2821782"/>
              <a:gd name="connsiteX7" fmla="*/ 0 w 7150894"/>
              <a:gd name="connsiteY7" fmla="*/ 1678782 h 2821782"/>
              <a:gd name="connsiteX8" fmla="*/ 192881 w 7150894"/>
              <a:gd name="connsiteY8" fmla="*/ 1407319 h 2821782"/>
              <a:gd name="connsiteX9" fmla="*/ 3236119 w 7150894"/>
              <a:gd name="connsiteY9" fmla="*/ 1421607 h 2821782"/>
              <a:gd name="connsiteX10" fmla="*/ 3550444 w 7150894"/>
              <a:gd name="connsiteY10" fmla="*/ 1271588 h 2821782"/>
              <a:gd name="connsiteX11" fmla="*/ 3557589 w 7150894"/>
              <a:gd name="connsiteY11" fmla="*/ 0 h 282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50894" h="2821782">
                <a:moveTo>
                  <a:pt x="3557589" y="0"/>
                </a:moveTo>
                <a:lnTo>
                  <a:pt x="6657975" y="0"/>
                </a:lnTo>
                <a:lnTo>
                  <a:pt x="7136606" y="242888"/>
                </a:lnTo>
                <a:cubicBezTo>
                  <a:pt x="7141369" y="990600"/>
                  <a:pt x="7146131" y="1738313"/>
                  <a:pt x="7150894" y="2486025"/>
                </a:cubicBezTo>
                <a:lnTo>
                  <a:pt x="6829425" y="2821782"/>
                </a:lnTo>
                <a:lnTo>
                  <a:pt x="214313" y="2778919"/>
                </a:lnTo>
                <a:lnTo>
                  <a:pt x="0" y="2578894"/>
                </a:lnTo>
                <a:lnTo>
                  <a:pt x="0" y="1678782"/>
                </a:lnTo>
                <a:lnTo>
                  <a:pt x="192881" y="1407319"/>
                </a:lnTo>
                <a:lnTo>
                  <a:pt x="3236119" y="1421607"/>
                </a:lnTo>
                <a:lnTo>
                  <a:pt x="3550444" y="1271588"/>
                </a:lnTo>
                <a:cubicBezTo>
                  <a:pt x="3552826" y="847725"/>
                  <a:pt x="3555207" y="423863"/>
                  <a:pt x="3557589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848306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3528" y="3944148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0112" y="843999"/>
            <a:ext cx="13681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8418" y="801835"/>
            <a:ext cx="265074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始条件可知性）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72400" y="4726885"/>
            <a:ext cx="8995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不完美信息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72400" y="3394292"/>
            <a:ext cx="8995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9636" y="1621546"/>
            <a:ext cx="3234511" cy="1024925"/>
            <a:chOff x="1520788" y="1573371"/>
            <a:chExt cx="2115108" cy="1024925"/>
          </a:xfrm>
        </p:grpSpPr>
        <p:sp>
          <p:nvSpPr>
            <p:cNvPr id="6" name="文本框 5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纳什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GANs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30452" y="1621546"/>
            <a:ext cx="3181908" cy="1024925"/>
            <a:chOff x="1520788" y="1573371"/>
            <a:chExt cx="2115108" cy="1024925"/>
          </a:xfrm>
        </p:grpSpPr>
        <p:sp>
          <p:nvSpPr>
            <p:cNvPr id="21" name="文本框 20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解概念：贝叶斯纳什均衡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博弈：暗标拍卖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3608" y="3212976"/>
            <a:ext cx="3240360" cy="1006371"/>
            <a:chOff x="1520788" y="1573371"/>
            <a:chExt cx="2115108" cy="1006371"/>
          </a:xfrm>
        </p:grpSpPr>
        <p:sp>
          <p:nvSpPr>
            <p:cNvPr id="24" name="文本框 23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完全且完美信息动态博弈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解概念：子博弈完美纳什均衡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博弈：象棋、围棋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43608" y="4579387"/>
            <a:ext cx="3240360" cy="1009853"/>
            <a:chOff x="1520788" y="1573371"/>
            <a:chExt cx="2115108" cy="1009853"/>
          </a:xfrm>
        </p:grpSpPr>
        <p:sp>
          <p:nvSpPr>
            <p:cNvPr id="27" name="文本框 26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完全但不完美信息动态博弈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20788" y="1936893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博弈：星际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30452" y="3212976"/>
            <a:ext cx="3181908" cy="1006371"/>
            <a:chOff x="1520788" y="1573371"/>
            <a:chExt cx="2115108" cy="1006371"/>
          </a:xfrm>
        </p:grpSpPr>
        <p:sp>
          <p:nvSpPr>
            <p:cNvPr id="30" name="文本框 29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不完全但完美信息动态博弈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博弈：德州扑克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30452" y="4579387"/>
            <a:ext cx="3181908" cy="1009853"/>
            <a:chOff x="1520788" y="1573371"/>
            <a:chExt cx="2115108" cy="1009853"/>
          </a:xfrm>
        </p:grpSpPr>
        <p:sp>
          <p:nvSpPr>
            <p:cNvPr id="33" name="文本框 32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不完全且不完美信息动态博弈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20788" y="1936893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麻将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867570" y="5919123"/>
            <a:ext cx="5368726" cy="369332"/>
            <a:chOff x="827584" y="5919123"/>
            <a:chExt cx="5368726" cy="369332"/>
          </a:xfrm>
        </p:grpSpPr>
        <p:sp>
          <p:nvSpPr>
            <p:cNvPr id="38" name="文本框 37"/>
            <p:cNvSpPr txBox="1"/>
            <p:nvPr/>
          </p:nvSpPr>
          <p:spPr>
            <a:xfrm>
              <a:off x="827584" y="5919123"/>
              <a:ext cx="1368152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海萨尼转换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31840" y="5919123"/>
              <a:ext cx="3064470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完全但不完美信息动态博弈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右箭头 39"/>
            <p:cNvSpPr/>
            <p:nvPr/>
          </p:nvSpPr>
          <p:spPr>
            <a:xfrm>
              <a:off x="2483768" y="6026673"/>
              <a:ext cx="360040" cy="144016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43608" y="3209626"/>
            <a:ext cx="3240360" cy="369332"/>
          </a:xfrm>
          <a:prstGeom prst="rect">
            <a:avLst/>
          </a:prstGeom>
          <a:solidFill>
            <a:srgbClr val="66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30452" y="3203684"/>
            <a:ext cx="3181908" cy="369332"/>
          </a:xfrm>
          <a:prstGeom prst="rect">
            <a:avLst/>
          </a:prstGeom>
          <a:solidFill>
            <a:srgbClr val="66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2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71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39703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策略型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Strategic Form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>
                  <a:solidFill>
                    <a:srgbClr val="0000FF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大猪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小猪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公地悲剧，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齐威王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田忌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Shapley Value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拍卖，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39703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72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565225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集合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05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按钮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按钮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地悲剧，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{0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96}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={(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CBA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56522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16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631295"/>
                <a:ext cx="8352928" cy="58940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zh-CN" sz="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等待、等待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sz="16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按钮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、按钮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按钮、等待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地悲剧，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96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{0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96}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忌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acb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CBA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cba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31295"/>
                <a:ext cx="8352928" cy="5894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8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590485"/>
                <a:ext cx="8352928" cy="406265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，全体分布构成的集合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0485"/>
                <a:ext cx="8352928" cy="40626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333364" cy="176230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4211960" y="4901673"/>
                <a:ext cx="4871462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王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901673"/>
                <a:ext cx="4871462" cy="783869"/>
              </a:xfrm>
              <a:prstGeom prst="rect">
                <a:avLst/>
              </a:prstGeom>
              <a:blipFill rotWithShape="0">
                <a:blip r:embed="rId4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/>
              <p:cNvSpPr/>
              <p:nvPr/>
            </p:nvSpPr>
            <p:spPr>
              <a:xfrm>
                <a:off x="4211960" y="5934079"/>
                <a:ext cx="1746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934079"/>
                <a:ext cx="174618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矩形 9"/>
              <p:cNvSpPr/>
              <p:nvPr/>
            </p:nvSpPr>
            <p:spPr>
              <a:xfrm>
                <a:off x="6258889" y="5934079"/>
                <a:ext cx="1739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89" y="5934079"/>
                <a:ext cx="173977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9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57880" y="4818833"/>
            <a:ext cx="5679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… +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582810"/>
                <a:ext cx="8352928" cy="410990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在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纯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策略组合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效用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82810"/>
                <a:ext cx="8352928" cy="41099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8833"/>
            <a:ext cx="3333364" cy="1762301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41184"/>
              </p:ext>
            </p:extLst>
          </p:nvPr>
        </p:nvGraphicFramePr>
        <p:xfrm>
          <a:off x="683568" y="4907217"/>
          <a:ext cx="309634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25"/>
                <a:gridCol w="768076"/>
                <a:gridCol w="871867"/>
                <a:gridCol w="1054075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2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54060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在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纯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策略组合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效用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对混合策略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期望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效用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54060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12776"/>
            <a:ext cx="6673896" cy="35283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/>
              <p:cNvSpPr/>
              <p:nvPr/>
            </p:nvSpPr>
            <p:spPr>
              <a:xfrm>
                <a:off x="6611795" y="4944957"/>
                <a:ext cx="2011897" cy="412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95" y="4944957"/>
                <a:ext cx="2011897" cy="412036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矩形 6"/>
              <p:cNvSpPr/>
              <p:nvPr/>
            </p:nvSpPr>
            <p:spPr>
              <a:xfrm>
                <a:off x="6588224" y="5377005"/>
                <a:ext cx="221887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377005"/>
                <a:ext cx="2218877" cy="428259"/>
              </a:xfrm>
              <a:prstGeom prst="rect">
                <a:avLst/>
              </a:prstGeom>
              <a:blipFill rotWithShape="0"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77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48931"/>
            <a:ext cx="4570946" cy="2222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93" y="3802626"/>
            <a:ext cx="3594954" cy="245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3155600" y="2204864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6" name="直接箭头连接符 25"/>
          <p:cNvCxnSpPr>
            <a:stCxn id="25" idx="2"/>
          </p:cNvCxnSpPr>
          <p:nvPr/>
        </p:nvCxnSpPr>
        <p:spPr>
          <a:xfrm>
            <a:off x="3328657" y="2596940"/>
            <a:ext cx="2592732" cy="4409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9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6" grpId="0" animBg="1"/>
      <p:bldP spid="21" grpId="0" animBg="1"/>
      <p:bldP spid="23" grpId="0" animBg="1"/>
      <p:bldP spid="28" grpId="0" animBg="1"/>
      <p:bldP spid="2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78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给定对手策略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参与人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 的最优反应策略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可表示为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对任意策略组合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定义最优反应映射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可能多值</a:t>
                </a:r>
                <a:r>
                  <a:rPr lang="en-US" altLang="zh-CN" sz="2000" dirty="0"/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9" y="5434593"/>
            <a:ext cx="3599276" cy="142340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63261" y="5468316"/>
            <a:ext cx="4580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*) = (48, 48) – 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63261" y="6003488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(32,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32) = (48, 48) – 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32,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55600" y="2204864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6" name="直接箭头连接符 25"/>
          <p:cNvCxnSpPr>
            <a:stCxn id="25" idx="2"/>
          </p:cNvCxnSpPr>
          <p:nvPr/>
        </p:nvCxnSpPr>
        <p:spPr>
          <a:xfrm>
            <a:off x="3328657" y="2596940"/>
            <a:ext cx="2592732" cy="4409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35496" y="707455"/>
                <a:ext cx="8974360" cy="5601865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唯一解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7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3700" dirty="0">
                    <a:solidFill>
                      <a:srgbClr val="0000FF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lang="zh-CN" altLang="zh-CN" sz="37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CN" altLang="zh-CN" sz="37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37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7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sz="37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37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zh-CN" altLang="zh-CN" sz="37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7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37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37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37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37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zh-CN" sz="37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37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7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sz="37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37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})]</m:t>
                    </m:r>
                  </m:oMath>
                </a14:m>
                <a:endParaRPr lang="en-US" altLang="zh-CN" sz="3700" i="1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i="1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altLang="zh-CN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5496" y="707455"/>
                <a:ext cx="8974360" cy="5601865"/>
              </a:xfrm>
              <a:blipFill rotWithShape="0">
                <a:blip r:embed="rId2"/>
                <a:stretch>
                  <a:fillRect l="-679" t="-18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498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79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给定对手策略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参与人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 的最优反应策略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可表示为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对任意策略组合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定义最优反应映射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可能多值</a:t>
                </a:r>
                <a:r>
                  <a:rPr lang="en-US" altLang="zh-CN" sz="2000" dirty="0"/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79512" y="5445224"/>
            <a:ext cx="5965596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纳什均衡为参与人最优反应映射的不动点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以拓扑学中布劳威尔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Brouwer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不动点定理为基础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在很弱的条件下就可以证明混合策略纳什均衡存在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文本框 18"/>
              <p:cNvSpPr txBox="1"/>
              <p:nvPr/>
            </p:nvSpPr>
            <p:spPr>
              <a:xfrm>
                <a:off x="6300192" y="5445223"/>
                <a:ext cx="2808312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-NE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单方面改变带来的收益增加不超过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445223"/>
                <a:ext cx="2808312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45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2951820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511660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325919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8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323985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79969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67544" y="3024575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0364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0364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4380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4380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696" y="301117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5556" y="342174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69308" y="39957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22687" y="30111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519772" y="422108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519772" y="3595450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 flipV="1">
            <a:off x="3095836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5400000" flipH="1">
            <a:off x="1583668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5496" y="36264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81040" y="26695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19675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12060" y="2948898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纯策略均衡，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双方偏好均衡点不同，可能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震荡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10296" y="3624928"/>
            <a:ext cx="38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2/5, 3/5; 2/3, 1/3)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混合策略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2/5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2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323985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79969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67544" y="3024575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0364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0364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4380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4380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696" y="301117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5556" y="342174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69308" y="39957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22687" y="30111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519772" y="422108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519772" y="3595450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 flipV="1">
            <a:off x="3095836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5400000" flipH="1">
            <a:off x="1583668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5496" y="36264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81040" y="26695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19675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12060" y="2948898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纯策略均衡，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双方偏好均衡点不同，可能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震荡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10296" y="3624928"/>
            <a:ext cx="38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2/5, 3/5; 2/3, 1/3)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混合策略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8" name="文本框 67"/>
              <p:cNvSpPr txBox="1"/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2/5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467544" y="4968791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403648" y="536595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3648" y="59399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r>
              <a:rPr lang="zh-CN" altLang="en-US" dirty="0" smtClean="0"/>
              <a:t>， </a:t>
            </a:r>
            <a:r>
              <a:rPr lang="en-US" altLang="zh-CN" dirty="0"/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43808" y="536595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843808" y="59399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5696" y="495538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556" y="53659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69308" y="59399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22687" y="49553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2519772" y="616530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519772" y="5539666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rot="16200000" flipH="1" flipV="1">
            <a:off x="3095836" y="58412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5400000" flipH="1">
            <a:off x="1583668" y="58412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1008" y="557065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001126" y="4581128"/>
            <a:ext cx="31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115756" y="5013176"/>
            <a:ext cx="37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无纯策略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均衡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115756" y="5445224"/>
            <a:ext cx="37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2/3,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1/3;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/4, 1/4)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构成混合策略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0" name="文本框 69"/>
              <p:cNvSpPr txBox="1"/>
              <p:nvPr/>
            </p:nvSpPr>
            <p:spPr>
              <a:xfrm>
                <a:off x="5125098" y="5790232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1/3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098" y="5790232"/>
                <a:ext cx="385242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7504" y="836712"/>
                <a:ext cx="8902352" cy="16619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博弈描述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/>
                  <a:t>完全</a:t>
                </a:r>
                <a:r>
                  <a:rPr lang="zh-CN" altLang="en-US" sz="2200" dirty="0" smtClean="0"/>
                  <a:t>信息，对参与人的描述就是其可能的行动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不完全信息，各方存在只有自己知道的参数，称为类其型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 smtClean="0">
                  <a:solidFill>
                    <a:srgbClr val="0000FF"/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全体参与人类型向量 </a:t>
                </a:r>
                <a14:m>
                  <m:oMath xmlns:m="http://schemas.openxmlformats.org/officeDocument/2006/math">
                    <m:r>
                      <a:rPr lang="zh-CN" altLang="en-US" sz="2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200" dirty="0" smtClean="0">
                    <a:solidFill>
                      <a:srgbClr val="0000FF"/>
                    </a:solidFill>
                  </a:rPr>
                  <a:t> 的先验分布已知</a:t>
                </a:r>
                <a:endParaRPr lang="en-US" altLang="zh-CN" sz="22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36712"/>
                <a:ext cx="8902352" cy="1661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7504" y="2632263"/>
                <a:ext cx="8902352" cy="20928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策略空间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/>
                  <a:t>完全信息</a:t>
                </a:r>
                <a:r>
                  <a:rPr lang="zh-CN" altLang="en-US" sz="2200" dirty="0" smtClean="0"/>
                  <a:t>，纯策略空间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  </a:t>
                </a:r>
                <a:r>
                  <a:rPr lang="en-US" altLang="zh-CN" sz="2200" dirty="0" smtClean="0"/>
                  <a:t>= </a:t>
                </a:r>
                <a:r>
                  <a:rPr lang="zh-CN" altLang="en-US" sz="2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u="sng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不完全信息，考虑参与人的类型，策略为从类型到行动的映射</a:t>
                </a:r>
                <a:endParaRPr lang="en-US" altLang="zh-CN" sz="2200" dirty="0" smtClean="0">
                  <a:solidFill>
                    <a:srgbClr val="0000FF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2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纯策略空间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FF"/>
                    </a:solidFill>
                  </a:rPr>
                  <a:t> 包含全部可能映射 </a:t>
                </a:r>
                <a:r>
                  <a:rPr lang="en-US" altLang="zh-CN" sz="2200" dirty="0" smtClean="0">
                    <a:solidFill>
                      <a:srgbClr val="0000FF"/>
                    </a:solidFill>
                  </a:rPr>
                  <a:t>(</a:t>
                </a: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混合策略空间结构复杂</a:t>
                </a:r>
                <a:r>
                  <a:rPr lang="en-US" altLang="zh-CN" sz="2200" dirty="0" smtClean="0">
                    <a:solidFill>
                      <a:srgbClr val="0000FF"/>
                    </a:solidFill>
                  </a:rPr>
                  <a:t>)</a:t>
                </a:r>
                <a:endParaRPr lang="zh-CN" altLang="zh-CN" sz="2200" u="sng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632263"/>
                <a:ext cx="8902352" cy="20928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53206" y="4904000"/>
            <a:ext cx="835292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两</a:t>
            </a:r>
            <a:r>
              <a:rPr lang="zh-CN" altLang="en-US" sz="2000" dirty="0" smtClean="0"/>
              <a:t>人各发一张牌，比大小定胜负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底牌，不完全信息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综合考虑己方底牌，猜测对手</a:t>
            </a:r>
            <a:r>
              <a:rPr lang="zh-CN" altLang="en-US" sz="2000" dirty="0"/>
              <a:t>底牌</a:t>
            </a:r>
            <a:r>
              <a:rPr lang="zh-CN" altLang="en-US" sz="2000" dirty="0" smtClean="0"/>
              <a:t>，决定 弃牌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开牌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贝叶斯公式，后验概率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914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2008" y="980728"/>
                <a:ext cx="9036496" cy="27106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贝叶斯纳什均衡 </a:t>
                </a:r>
                <a:r>
                  <a:rPr lang="en-US" altLang="zh-CN" sz="2400" dirty="0" smtClean="0"/>
                  <a:t>(BNE)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200" dirty="0" smtClean="0"/>
                  <a:t>Bayesian-Nash Equilibrium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/>
                  <a:t>根据己方类型，计算条件期望效用</a:t>
                </a:r>
                <a:endParaRPr lang="en-US" altLang="zh-CN" sz="2200" dirty="0" smtClean="0"/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/>
                  <a:t>依据</a:t>
                </a:r>
                <a:r>
                  <a:rPr lang="zh-CN" altLang="en-US" sz="2200" dirty="0"/>
                  <a:t>条件期望</a:t>
                </a:r>
                <a:r>
                  <a:rPr lang="zh-CN" altLang="en-US" sz="2200" dirty="0" smtClean="0"/>
                  <a:t>效用，各方没有单方面改变策略的激励</a:t>
                </a:r>
                <a:r>
                  <a:rPr lang="en-US" altLang="zh-CN" sz="2200" dirty="0" smtClean="0"/>
                  <a:t>(NE</a:t>
                </a:r>
                <a:r>
                  <a:rPr lang="zh-CN" altLang="en-US" sz="2200" dirty="0" smtClean="0"/>
                  <a:t>条件</a:t>
                </a:r>
                <a:r>
                  <a:rPr lang="en-US" altLang="zh-CN" sz="2200" dirty="0" smtClean="0"/>
                  <a:t>)</a:t>
                </a:r>
              </a:p>
              <a:p>
                <a:pPr marL="0"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" y="980728"/>
                <a:ext cx="9036496" cy="2710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79512" y="2942939"/>
            <a:ext cx="864096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2"/>
            <a:endCxn id="10" idx="0"/>
          </p:cNvCxnSpPr>
          <p:nvPr/>
        </p:nvCxnSpPr>
        <p:spPr>
          <a:xfrm>
            <a:off x="611560" y="3335015"/>
            <a:ext cx="467779" cy="781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0974" y="4116633"/>
            <a:ext cx="1656730" cy="60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决策考虑效用的条件期望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16016" y="2942939"/>
            <a:ext cx="864096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1907704" y="3335015"/>
            <a:ext cx="3240360" cy="781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75655" y="2924944"/>
            <a:ext cx="1836881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2"/>
            <a:endCxn id="23" idx="0"/>
          </p:cNvCxnSpPr>
          <p:nvPr/>
        </p:nvCxnSpPr>
        <p:spPr>
          <a:xfrm>
            <a:off x="2394096" y="3317020"/>
            <a:ext cx="1731674" cy="100778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15816" y="4324801"/>
            <a:ext cx="2419907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策略依赖参与人类型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5136" y="2924944"/>
            <a:ext cx="1807223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332777" y="3324660"/>
            <a:ext cx="672360" cy="101000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398470" y="2942939"/>
            <a:ext cx="8325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230977" y="3327375"/>
            <a:ext cx="2183709" cy="9974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414686" y="4314487"/>
            <a:ext cx="2405786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效用依赖参与人类型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77417" y="2935299"/>
            <a:ext cx="8325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35" name="直接箭头连接符 34"/>
          <p:cNvCxnSpPr>
            <a:endCxn id="31" idx="0"/>
          </p:cNvCxnSpPr>
          <p:nvPr/>
        </p:nvCxnSpPr>
        <p:spPr>
          <a:xfrm flipH="1">
            <a:off x="7617579" y="3353010"/>
            <a:ext cx="619480" cy="9614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39552" y="5229200"/>
            <a:ext cx="816089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完全信息静态博弈，可以引入虚拟类型，转化为不完全信息静态博弈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纯策略同样为选择行动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根据类型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混合策略则等价为贝叶斯纳什均衡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54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6" grpId="0" animBg="1"/>
      <p:bldP spid="19" grpId="0" animBg="1"/>
      <p:bldP spid="23" grpId="0" animBg="1"/>
      <p:bldP spid="24" grpId="0" animBg="1"/>
      <p:bldP spid="29" grpId="0" animBg="1"/>
      <p:bldP spid="31" grpId="0" animBg="1"/>
      <p:bldP spid="34" grpId="0" animBg="1"/>
      <p:bldP spid="32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39904"/>
                <a:ext cx="8640960" cy="5281384"/>
              </a:xfrm>
            </p:spPr>
            <p:txBody>
              <a:bodyPr/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 smtClean="0"/>
                  <a:t>=2 </a:t>
                </a:r>
                <a:r>
                  <a:rPr lang="zh-CN" altLang="en-US" dirty="0" smtClean="0"/>
                  <a:t>公地悲剧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的成本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 smtClean="0"/>
                  <a:t>=4</a:t>
                </a:r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引进了新技术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掌握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新技术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尚未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掌握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进行技术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是否完全掌握了新技术，是私有</a:t>
                </a:r>
                <a:r>
                  <a:rPr lang="zh-CN" altLang="en-US" dirty="0"/>
                  <a:t>信息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认为牧民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掌握了新技术的概率是</a:t>
                </a:r>
                <a:r>
                  <a:rPr lang="en-US" altLang="zh-CN" dirty="0" smtClean="0"/>
                  <a:t>1/2</a:t>
                </a:r>
                <a:endParaRPr lang="en-US" altLang="zh-CN" dirty="0" smtClean="0"/>
              </a:p>
            </p:txBody>
          </p:sp>
        </mc:Choice>
        <mc:Fallback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39904"/>
                <a:ext cx="8640960" cy="5281384"/>
              </a:xfrm>
              <a:blipFill rotWithShape="0">
                <a:blip r:embed="rId2"/>
                <a:stretch>
                  <a:fillRect l="-635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63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39904"/>
                <a:ext cx="8640960" cy="5857448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的期望收益：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+ 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cL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+ 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=96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39904"/>
                <a:ext cx="8640960" cy="5857448"/>
              </a:xfrm>
              <a:blipFill rotWithShape="0">
                <a:blip r:embed="rId2"/>
                <a:stretch>
                  <a:fillRect l="-635" t="-1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6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87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523880"/>
                <a:ext cx="8640960" cy="5857448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期望收益：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掌握了新技术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="0" i="0" baseline="-250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b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</a:t>
                </a: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尚未掌握新技术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b="0" i="1" baseline="30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b="0" i="1" baseline="30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96</a:t>
                </a: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=96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95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31.67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 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33.17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 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32.17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/>
              </a:p>
            </p:txBody>
          </p:sp>
        </mc:Choice>
        <mc:Fallback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523880"/>
                <a:ext cx="8640960" cy="5857448"/>
              </a:xfrm>
              <a:blipFill rotWithShape="0">
                <a:blip r:embed="rId2"/>
                <a:stretch>
                  <a:fillRect l="-635" t="-1769" b="-3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2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静态：齐威王和田忌决定三匹马的出场顺序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场开始前才决定当场比赛用什么马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比赛分三场，但是只有两个决策点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最后一场是什么马，已经不需要决策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第一场：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]=[{A,B,C}, {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}]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第二场：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]=[(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({A,B,C}\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,{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}\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齐威王：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田忌：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061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例：公平分摊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团购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0" y="883919"/>
                <a:ext cx="9252520" cy="5301123"/>
              </a:xfrm>
            </p:spPr>
            <p:txBody>
              <a:bodyPr/>
              <a:lstStyle/>
              <a:p>
                <a:r>
                  <a:rPr lang="zh-CN" altLang="en-US" dirty="0" smtClean="0"/>
                  <a:t>单价：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元，两件</a:t>
                </a:r>
                <a:r>
                  <a:rPr lang="en-US" altLang="zh-CN" dirty="0" smtClean="0"/>
                  <a:t>95</a:t>
                </a:r>
                <a:r>
                  <a:rPr lang="zh-CN" altLang="en-US" dirty="0" smtClean="0"/>
                  <a:t>折，三件</a:t>
                </a:r>
                <a:r>
                  <a:rPr lang="en-US" altLang="zh-CN" dirty="0" smtClean="0"/>
                  <a:t>88</a:t>
                </a:r>
                <a:r>
                  <a:rPr lang="zh-CN" altLang="en-US" dirty="0" smtClean="0"/>
                  <a:t>折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买两件：</a:t>
                </a:r>
                <a:r>
                  <a:rPr lang="en-US" altLang="zh-CN" dirty="0" smtClean="0"/>
                  <a:t>19</a:t>
                </a:r>
                <a:r>
                  <a:rPr lang="zh-CN" altLang="en-US" dirty="0" smtClean="0"/>
                  <a:t>元</a:t>
                </a:r>
                <a:endParaRPr lang="en-US" altLang="zh-CN" dirty="0" smtClean="0"/>
              </a:p>
              <a:p>
                <a:r>
                  <a:rPr lang="en-US" altLang="zh-CN" dirty="0" smtClean="0"/>
                  <a:t>B</a:t>
                </a:r>
                <a:r>
                  <a:rPr lang="zh-CN" altLang="en-US" dirty="0"/>
                  <a:t>买一件</a:t>
                </a:r>
                <a:r>
                  <a:rPr lang="zh-CN" altLang="en-US" dirty="0" smtClean="0"/>
                  <a:t>：</a:t>
                </a:r>
                <a:r>
                  <a:rPr lang="en-US" altLang="zh-CN" dirty="0" smtClean="0"/>
                  <a:t>10</a:t>
                </a:r>
                <a:r>
                  <a:rPr lang="zh-CN" altLang="en-US" dirty="0" smtClean="0"/>
                  <a:t>元</a:t>
                </a:r>
                <a:endParaRPr lang="en-US" altLang="zh-CN" dirty="0" smtClean="0"/>
              </a:p>
              <a:p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、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拼团：</a:t>
                </a:r>
                <a:r>
                  <a:rPr lang="en-US" altLang="zh-CN" dirty="0" smtClean="0"/>
                  <a:t>26.4</a:t>
                </a:r>
                <a:r>
                  <a:rPr lang="zh-CN" altLang="en-US" dirty="0" smtClean="0"/>
                  <a:t>元</a:t>
                </a:r>
                <a:endParaRPr lang="en-US" altLang="zh-CN" dirty="0" smtClean="0"/>
              </a:p>
              <a:p>
                <a:endParaRPr lang="en-US" altLang="zh-CN" sz="1600" dirty="0" smtClean="0"/>
              </a:p>
              <a:p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, </a:t>
                </a:r>
                <a:r>
                  <a:rPr lang="en-US" altLang="zh-CN" i="1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=2</a:t>
                </a: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19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</a:rPr>
                  <a:t>10</a:t>
                </a:r>
                <a:r>
                  <a:rPr lang="zh-CN" altLang="en-US" dirty="0" smtClean="0">
                    <a:solidFill>
                      <a:srgbClr val="FF0000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=26.4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1−1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  <m:d>
                          <m:dPr>
                            <m:ctrlP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2−1</m:t>
                            </m:r>
                          </m:e>
                        </m:d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!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2!</m:t>
                        </m:r>
                      </m:den>
                    </m:f>
                    <m:d>
                      <m:dPr>
                        <m:ctrlP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19−0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26.4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=17.7&gt;17.6</m:t>
                    </m:r>
                  </m:oMath>
                </a14:m>
                <a:endParaRPr lang="en-US" altLang="zh-CN" sz="2400" dirty="0" smtClean="0">
                  <a:solidFill>
                    <a:srgbClr val="FF0000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3000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sub>
                    </m:sSub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num>
                      <m:den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−0</m:t>
                        </m:r>
                      </m:e>
                    </m:d>
                    <m:r>
                      <a:rPr lang="en-US" altLang="zh-CN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26.4−1</m:t>
                        </m:r>
                        <m:r>
                          <a:rPr lang="en-US" altLang="zh-CN" sz="3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e>
                    </m:d>
                    <m:r>
                      <a:rPr lang="en-US" altLang="zh-CN" sz="3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8.7&lt;8.8</m:t>
                    </m:r>
                  </m:oMath>
                </a14:m>
                <a:endParaRPr lang="en-US" altLang="zh-CN" sz="3000" dirty="0">
                  <a:solidFill>
                    <a:srgbClr val="FF0000"/>
                  </a:solidFill>
                </a:endParaRPr>
              </a:p>
              <a:p>
                <a:endParaRPr lang="en-US" altLang="zh-CN" dirty="0" smtClean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0" y="883919"/>
                <a:ext cx="9252520" cy="5301123"/>
              </a:xfrm>
              <a:blipFill rotWithShape="0">
                <a:blip r:embed="rId2"/>
                <a:stretch>
                  <a:fillRect l="-593" t="-1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3491880" y="3214103"/>
                <a:ext cx="5911800" cy="64075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zh-CN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srgbClr val="0000FF"/>
                    </a:solidFill>
                  </a:rPr>
                  <a:t> =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  <m:sup/>
                      <m:e>
                        <m:f>
                          <m:fPr>
                            <m:ctrlPr>
                              <a:rPr lang="zh-CN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d>
                              <m:dPr>
                                <m:ctrlPr>
                                  <a:rPr lang="zh-CN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  <m:r>
                                  <a:rPr lang="en-US" altLang="zh-CN" sz="24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zh-CN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400" i="1">
                                        <a:solidFill>
                                          <a:srgbClr val="0000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</m:d>
                              </m:e>
                            </m:d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num>
                          <m:den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!</m:t>
                            </m:r>
                          </m:den>
                        </m:f>
                      </m:e>
                    </m:nary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\</m:t>
                    </m:r>
                    <m:r>
                      <m:rPr>
                        <m:lit/>
                      </m:rP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})]</m:t>
                    </m:r>
                  </m:oMath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3214103"/>
                <a:ext cx="5911800" cy="640753"/>
              </a:xfrm>
              <a:prstGeom prst="rect">
                <a:avLst/>
              </a:prstGeom>
              <a:blipFill rotWithShape="0">
                <a:blip r:embed="rId3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27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在每一个状态，做决策时必须考虑到后续状态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11560" y="1988840"/>
          <a:ext cx="813690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2592288"/>
                <a:gridCol w="1368152"/>
                <a:gridCol w="129614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b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altLang="zh-CN" dirty="0" err="1" smtClean="0">
                          <a:solidFill>
                            <a:srgbClr val="0000FF"/>
                          </a:solidFill>
                        </a:rPr>
                        <a:t>A,a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); (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1+</a:t>
                      </a:r>
                      <a:r>
                        <a:rPr lang="en-US" altLang="zh-CN" i="1" u="none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i="0" u="none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B}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96917"/>
              </p:ext>
            </p:extLst>
          </p:nvPr>
        </p:nvGraphicFramePr>
        <p:xfrm>
          <a:off x="611560" y="4266984"/>
          <a:ext cx="81369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b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B}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5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9603"/>
              </p:ext>
            </p:extLst>
          </p:nvPr>
        </p:nvGraphicFramePr>
        <p:xfrm>
          <a:off x="1115616" y="1772816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a);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 (C,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b); (C,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(C,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a);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(C,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b);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88358"/>
              </p:ext>
            </p:extLst>
          </p:nvPr>
        </p:nvGraphicFramePr>
        <p:xfrm>
          <a:off x="1115616" y="3789040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en-US" altLang="zh-CN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691680" y="58052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altLang="zh-CN" sz="2400" dirty="0" smtClean="0">
                <a:solidFill>
                  <a:srgbClr val="0000FF"/>
                </a:solidFill>
              </a:rPr>
              <a:t>)  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8247" y="580656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(0, 0)  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644008" y="5949280"/>
            <a:ext cx="216024" cy="216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5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28270"/>
              </p:ext>
            </p:extLst>
          </p:nvPr>
        </p:nvGraphicFramePr>
        <p:xfrm>
          <a:off x="1115616" y="1772816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a);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 (B,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b); (B,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(B,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a);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(B, 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b); 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29440"/>
              </p:ext>
            </p:extLst>
          </p:nvPr>
        </p:nvGraphicFramePr>
        <p:xfrm>
          <a:off x="1115616" y="3789040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2, 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en-US" altLang="zh-CN" dirty="0" smtClean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2, -2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63688" y="58052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1/2,1/2</a:t>
            </a:r>
            <a:r>
              <a:rPr lang="zh-CN" altLang="en-US" sz="2400" dirty="0" smtClean="0">
                <a:solidFill>
                  <a:srgbClr val="0000FF"/>
                </a:solidFill>
              </a:rPr>
              <a:t>；</a:t>
            </a:r>
            <a:r>
              <a:rPr lang="en-US" altLang="zh-CN" sz="2400" dirty="0" smtClean="0">
                <a:solidFill>
                  <a:srgbClr val="0000FF"/>
                </a:solidFill>
              </a:rPr>
              <a:t>1/2,1/2)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8064" y="57918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(1, -1)  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644008" y="5949280"/>
            <a:ext cx="216024" cy="216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0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完成动态田忌赛马的求解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1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350" y="750205"/>
            <a:ext cx="7812081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动态博弈用扩展型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(Extensive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ea typeface="微软雅黑" panose="020B0503020204020204" pitchFamily="34" charset="-122"/>
              </a:rPr>
              <a:t>Form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完全信息动态博弈的扩展型为一棵博弈树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叶节点表示各方的收益、其它节点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表示参与人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表示参与人使用的策略</a:t>
            </a:r>
            <a:endParaRPr lang="zh-CN" altLang="zh-CN" sz="2400" dirty="0"/>
          </a:p>
        </p:txBody>
      </p:sp>
      <p:grpSp>
        <p:nvGrpSpPr>
          <p:cNvPr id="83" name="组合 82"/>
          <p:cNvGrpSpPr/>
          <p:nvPr/>
        </p:nvGrpSpPr>
        <p:grpSpPr>
          <a:xfrm>
            <a:off x="470843" y="2930532"/>
            <a:ext cx="4821237" cy="2948010"/>
            <a:chOff x="470843" y="2930532"/>
            <a:chExt cx="4821237" cy="2948010"/>
          </a:xfrm>
        </p:grpSpPr>
        <p:sp>
          <p:nvSpPr>
            <p:cNvPr id="3" name="椭圆 2"/>
            <p:cNvSpPr/>
            <p:nvPr/>
          </p:nvSpPr>
          <p:spPr>
            <a:xfrm>
              <a:off x="2805258" y="293053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23728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866532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078825" y="4701541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03748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31141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48351" y="5637645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cxnSp>
          <p:nvCxnSpPr>
            <p:cNvPr id="20" name="直接连接符 19"/>
            <p:cNvCxnSpPr>
              <a:stCxn id="3" idx="3"/>
              <a:endCxn id="6" idx="0"/>
            </p:cNvCxnSpPr>
            <p:nvPr/>
          </p:nvCxnSpPr>
          <p:spPr>
            <a:xfrm flipH="1">
              <a:off x="2321750" y="3176383"/>
              <a:ext cx="541507" cy="525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5"/>
              <a:endCxn id="7" idx="1"/>
            </p:cNvCxnSpPr>
            <p:nvPr/>
          </p:nvCxnSpPr>
          <p:spPr>
            <a:xfrm>
              <a:off x="3143303" y="3176383"/>
              <a:ext cx="781228" cy="5680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  <a:endCxn id="8" idx="7"/>
            </p:cNvCxnSpPr>
            <p:nvPr/>
          </p:nvCxnSpPr>
          <p:spPr>
            <a:xfrm flipH="1">
              <a:off x="1416870" y="3948123"/>
              <a:ext cx="764857" cy="795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6" idx="5"/>
              <a:endCxn id="9" idx="0"/>
            </p:cNvCxnSpPr>
            <p:nvPr/>
          </p:nvCxnSpPr>
          <p:spPr>
            <a:xfrm>
              <a:off x="2461773" y="3948123"/>
              <a:ext cx="39997" cy="7106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7" idx="4"/>
              <a:endCxn id="10" idx="0"/>
            </p:cNvCxnSpPr>
            <p:nvPr/>
          </p:nvCxnSpPr>
          <p:spPr>
            <a:xfrm flipH="1">
              <a:off x="3929163" y="3990304"/>
              <a:ext cx="135391" cy="668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7" idx="5"/>
              <a:endCxn id="65" idx="0"/>
            </p:cNvCxnSpPr>
            <p:nvPr/>
          </p:nvCxnSpPr>
          <p:spPr>
            <a:xfrm>
              <a:off x="4204577" y="3948123"/>
              <a:ext cx="889875" cy="567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8" idx="3"/>
              <a:endCxn id="12" idx="0"/>
            </p:cNvCxnSpPr>
            <p:nvPr/>
          </p:nvCxnSpPr>
          <p:spPr>
            <a:xfrm flipH="1">
              <a:off x="845980" y="4947392"/>
              <a:ext cx="290844" cy="6902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8" idx="5"/>
              <a:endCxn id="60" idx="0"/>
            </p:cNvCxnSpPr>
            <p:nvPr/>
          </p:nvCxnSpPr>
          <p:spPr>
            <a:xfrm>
              <a:off x="1416870" y="4947392"/>
              <a:ext cx="65163" cy="715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9" idx="3"/>
              <a:endCxn id="61" idx="0"/>
            </p:cNvCxnSpPr>
            <p:nvPr/>
          </p:nvCxnSpPr>
          <p:spPr>
            <a:xfrm flipH="1">
              <a:off x="2135032" y="4904575"/>
              <a:ext cx="226715" cy="7188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9" idx="5"/>
              <a:endCxn id="62" idx="0"/>
            </p:cNvCxnSpPr>
            <p:nvPr/>
          </p:nvCxnSpPr>
          <p:spPr>
            <a:xfrm>
              <a:off x="2641793" y="4904575"/>
              <a:ext cx="193458" cy="69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3"/>
              <a:endCxn id="63" idx="0"/>
            </p:cNvCxnSpPr>
            <p:nvPr/>
          </p:nvCxnSpPr>
          <p:spPr>
            <a:xfrm flipH="1">
              <a:off x="3651041" y="4904575"/>
              <a:ext cx="138099" cy="702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0" idx="5"/>
              <a:endCxn id="64" idx="0"/>
            </p:cNvCxnSpPr>
            <p:nvPr/>
          </p:nvCxnSpPr>
          <p:spPr>
            <a:xfrm>
              <a:off x="4069186" y="4904575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4572000" y="3935116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935116"/>
                  <a:ext cx="55566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1284404" y="5662518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912487" y="5623450"/>
              <a:ext cx="445089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-1,2</a:t>
              </a:r>
              <a:endParaRPr lang="zh-CN" altLang="en-US" sz="105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637622" y="5597346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1,1</a:t>
              </a:r>
              <a:endParaRPr lang="zh-CN" altLang="en-US" sz="105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3435549" y="5607517"/>
              <a:ext cx="430983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1,-2</a:t>
              </a:r>
              <a:endParaRPr lang="zh-CN" altLang="en-US" sz="105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099358" y="5574021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96823" y="4516019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907745" y="3140968"/>
            <a:ext cx="3047247" cy="21698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动态引入的问题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(Contingent)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威胁可信性问题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什均衡条件不足以排除不可信的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33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47239" y="2935982"/>
            <a:ext cx="4821237" cy="2948010"/>
            <a:chOff x="470843" y="2930532"/>
            <a:chExt cx="4821237" cy="2948010"/>
          </a:xfrm>
        </p:grpSpPr>
        <p:sp>
          <p:nvSpPr>
            <p:cNvPr id="3" name="椭圆 2"/>
            <p:cNvSpPr/>
            <p:nvPr/>
          </p:nvSpPr>
          <p:spPr>
            <a:xfrm>
              <a:off x="2805258" y="293053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23728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866532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078825" y="4701541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03748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31141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48351" y="5637645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cxnSp>
          <p:nvCxnSpPr>
            <p:cNvPr id="20" name="直接连接符 19"/>
            <p:cNvCxnSpPr>
              <a:stCxn id="3" idx="3"/>
              <a:endCxn id="6" idx="0"/>
            </p:cNvCxnSpPr>
            <p:nvPr/>
          </p:nvCxnSpPr>
          <p:spPr>
            <a:xfrm flipH="1">
              <a:off x="2321750" y="3176383"/>
              <a:ext cx="541507" cy="525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5"/>
              <a:endCxn id="7" idx="1"/>
            </p:cNvCxnSpPr>
            <p:nvPr/>
          </p:nvCxnSpPr>
          <p:spPr>
            <a:xfrm>
              <a:off x="3143303" y="3176383"/>
              <a:ext cx="781228" cy="5680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  <a:endCxn id="8" idx="7"/>
            </p:cNvCxnSpPr>
            <p:nvPr/>
          </p:nvCxnSpPr>
          <p:spPr>
            <a:xfrm flipH="1">
              <a:off x="1416870" y="3948123"/>
              <a:ext cx="764857" cy="795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6" idx="5"/>
              <a:endCxn id="9" idx="0"/>
            </p:cNvCxnSpPr>
            <p:nvPr/>
          </p:nvCxnSpPr>
          <p:spPr>
            <a:xfrm>
              <a:off x="2461773" y="3948123"/>
              <a:ext cx="39997" cy="7106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7" idx="4"/>
              <a:endCxn id="10" idx="0"/>
            </p:cNvCxnSpPr>
            <p:nvPr/>
          </p:nvCxnSpPr>
          <p:spPr>
            <a:xfrm flipH="1">
              <a:off x="3929163" y="3990304"/>
              <a:ext cx="135391" cy="668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7" idx="5"/>
              <a:endCxn id="65" idx="0"/>
            </p:cNvCxnSpPr>
            <p:nvPr/>
          </p:nvCxnSpPr>
          <p:spPr>
            <a:xfrm>
              <a:off x="4204577" y="3948123"/>
              <a:ext cx="889875" cy="567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8" idx="3"/>
              <a:endCxn id="12" idx="0"/>
            </p:cNvCxnSpPr>
            <p:nvPr/>
          </p:nvCxnSpPr>
          <p:spPr>
            <a:xfrm flipH="1">
              <a:off x="845980" y="4947392"/>
              <a:ext cx="290844" cy="6902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8" idx="5"/>
              <a:endCxn id="60" idx="0"/>
            </p:cNvCxnSpPr>
            <p:nvPr/>
          </p:nvCxnSpPr>
          <p:spPr>
            <a:xfrm>
              <a:off x="1416870" y="4947392"/>
              <a:ext cx="65163" cy="715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9" idx="3"/>
              <a:endCxn id="61" idx="0"/>
            </p:cNvCxnSpPr>
            <p:nvPr/>
          </p:nvCxnSpPr>
          <p:spPr>
            <a:xfrm flipH="1">
              <a:off x="2135032" y="4904575"/>
              <a:ext cx="226715" cy="7188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9" idx="5"/>
              <a:endCxn id="62" idx="0"/>
            </p:cNvCxnSpPr>
            <p:nvPr/>
          </p:nvCxnSpPr>
          <p:spPr>
            <a:xfrm>
              <a:off x="2641793" y="4904575"/>
              <a:ext cx="193458" cy="69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3"/>
              <a:endCxn id="63" idx="0"/>
            </p:cNvCxnSpPr>
            <p:nvPr/>
          </p:nvCxnSpPr>
          <p:spPr>
            <a:xfrm flipH="1">
              <a:off x="3651041" y="4904575"/>
              <a:ext cx="138099" cy="702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0" idx="5"/>
              <a:endCxn id="64" idx="0"/>
            </p:cNvCxnSpPr>
            <p:nvPr/>
          </p:nvCxnSpPr>
          <p:spPr>
            <a:xfrm>
              <a:off x="4069186" y="4904575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4387326" y="3935116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326" y="3935116"/>
                  <a:ext cx="55566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1284404" y="5662518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912487" y="5623450"/>
              <a:ext cx="445089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-1,2</a:t>
              </a:r>
              <a:endParaRPr lang="zh-CN" altLang="en-US" sz="105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637622" y="5597346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1,1</a:t>
              </a:r>
              <a:endParaRPr lang="zh-CN" altLang="en-US" sz="105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3435549" y="5607517"/>
              <a:ext cx="430983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1,-2</a:t>
              </a:r>
              <a:endParaRPr lang="zh-CN" altLang="en-US" sz="105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099358" y="5574021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96823" y="4516019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2995" y="4586716"/>
            <a:ext cx="1325611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858773" y="4591558"/>
            <a:ext cx="1278303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3381133" y="4599527"/>
            <a:ext cx="1169475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277099" y="3636556"/>
            <a:ext cx="2086989" cy="24623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23528" y="3640859"/>
            <a:ext cx="2868599" cy="24623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125900" y="2780928"/>
            <a:ext cx="5598228" cy="353398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96065" y="1063019"/>
            <a:ext cx="3379441" cy="1338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(Subgame)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每个信息集开启一个子博弈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博弈为嵌套结构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004174" y="1063019"/>
            <a:ext cx="3047247" cy="3000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SPNE)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Subgame Perfect Nash Equilibrium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策略组合在每一个子博弈上均构成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博弈为静态则策略组合只需满足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94036" y="4324514"/>
            <a:ext cx="3047247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逆向递归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(Backward Induction,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Zermelo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起始层为个人决策优化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2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4" grpId="0" animBg="1"/>
      <p:bldP spid="85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完美贝叶斯均衡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-36512" y="3361310"/>
            <a:ext cx="5492322" cy="2948010"/>
            <a:chOff x="251520" y="2924944"/>
            <a:chExt cx="5492322" cy="2948010"/>
          </a:xfrm>
        </p:grpSpPr>
        <p:sp>
          <p:nvSpPr>
            <p:cNvPr id="3" name="圆角矩形 2"/>
            <p:cNvSpPr/>
            <p:nvPr/>
          </p:nvSpPr>
          <p:spPr>
            <a:xfrm>
              <a:off x="1544365" y="3567428"/>
              <a:ext cx="2730927" cy="49280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51520" y="2924944"/>
              <a:ext cx="5492322" cy="2948010"/>
              <a:chOff x="470843" y="2930532"/>
              <a:chExt cx="5492322" cy="294801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805258" y="293053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123728" y="370227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甲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866532" y="370227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甲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78825" y="4701541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303748" y="4658724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731141" y="4658724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8351" y="5637645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1,2</a:t>
                </a:r>
                <a:endParaRPr lang="zh-CN" altLang="en-US" sz="1050" dirty="0"/>
              </a:p>
            </p:txBody>
          </p:sp>
          <p:cxnSp>
            <p:nvCxnSpPr>
              <p:cNvPr id="13" name="直接连接符 12"/>
              <p:cNvCxnSpPr>
                <a:stCxn id="6" idx="3"/>
                <a:endCxn id="7" idx="0"/>
              </p:cNvCxnSpPr>
              <p:nvPr/>
            </p:nvCxnSpPr>
            <p:spPr>
              <a:xfrm flipH="1">
                <a:off x="2321750" y="3176383"/>
                <a:ext cx="541507" cy="5258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" idx="5"/>
                <a:endCxn id="8" idx="1"/>
              </p:cNvCxnSpPr>
              <p:nvPr/>
            </p:nvCxnSpPr>
            <p:spPr>
              <a:xfrm>
                <a:off x="3143303" y="3176383"/>
                <a:ext cx="781228" cy="568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" idx="3"/>
                <a:endCxn id="9" idx="7"/>
              </p:cNvCxnSpPr>
              <p:nvPr/>
            </p:nvCxnSpPr>
            <p:spPr>
              <a:xfrm flipH="1">
                <a:off x="1416870" y="3948123"/>
                <a:ext cx="764857" cy="7955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7" idx="5"/>
                <a:endCxn id="10" idx="0"/>
              </p:cNvCxnSpPr>
              <p:nvPr/>
            </p:nvCxnSpPr>
            <p:spPr>
              <a:xfrm>
                <a:off x="2461773" y="3948123"/>
                <a:ext cx="39997" cy="710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8" idx="4"/>
                <a:endCxn id="11" idx="0"/>
              </p:cNvCxnSpPr>
              <p:nvPr/>
            </p:nvCxnSpPr>
            <p:spPr>
              <a:xfrm flipH="1">
                <a:off x="3929163" y="3990304"/>
                <a:ext cx="135391" cy="6684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8" idx="5"/>
                <a:endCxn id="43" idx="0"/>
              </p:cNvCxnSpPr>
              <p:nvPr/>
            </p:nvCxnSpPr>
            <p:spPr>
              <a:xfrm>
                <a:off x="4204577" y="3948123"/>
                <a:ext cx="975523" cy="697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9" idx="3"/>
                <a:endCxn id="12" idx="0"/>
              </p:cNvCxnSpPr>
              <p:nvPr/>
            </p:nvCxnSpPr>
            <p:spPr>
              <a:xfrm flipH="1">
                <a:off x="845980" y="4947392"/>
                <a:ext cx="290844" cy="6902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9" idx="5"/>
                <a:endCxn id="37" idx="0"/>
              </p:cNvCxnSpPr>
              <p:nvPr/>
            </p:nvCxnSpPr>
            <p:spPr>
              <a:xfrm>
                <a:off x="1416870" y="4947392"/>
                <a:ext cx="65163" cy="7151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0" idx="3"/>
                <a:endCxn id="38" idx="0"/>
              </p:cNvCxnSpPr>
              <p:nvPr/>
            </p:nvCxnSpPr>
            <p:spPr>
              <a:xfrm flipH="1">
                <a:off x="2135032" y="4904575"/>
                <a:ext cx="226715" cy="718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0" idx="5"/>
                <a:endCxn id="39" idx="0"/>
              </p:cNvCxnSpPr>
              <p:nvPr/>
            </p:nvCxnSpPr>
            <p:spPr>
              <a:xfrm>
                <a:off x="2641793" y="4904575"/>
                <a:ext cx="193458" cy="692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1" idx="3"/>
                <a:endCxn id="40" idx="0"/>
              </p:cNvCxnSpPr>
              <p:nvPr/>
            </p:nvCxnSpPr>
            <p:spPr>
              <a:xfrm flipH="1">
                <a:off x="3651041" y="4904575"/>
                <a:ext cx="138099" cy="7029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1" idx="5"/>
                <a:endCxn id="41" idx="0"/>
              </p:cNvCxnSpPr>
              <p:nvPr/>
            </p:nvCxnSpPr>
            <p:spPr>
              <a:xfrm>
                <a:off x="4069186" y="4904575"/>
                <a:ext cx="227801" cy="669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2151913" y="3134545"/>
                    <a:ext cx="46384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1913" y="3134545"/>
                    <a:ext cx="463845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3312925" y="3130749"/>
                    <a:ext cx="46916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矩形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2925" y="3130749"/>
                    <a:ext cx="4691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470843" y="504853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843" y="504853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1340632" y="5080277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0632" y="5080277"/>
                    <a:ext cx="55566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2112175" y="5102571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2175" y="5102571"/>
                    <a:ext cx="55566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2647193" y="504853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193" y="504853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1446749" y="3981801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6749" y="3981801"/>
                    <a:ext cx="5503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2398231" y="4049798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8231" y="4049798"/>
                    <a:ext cx="55034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3562895" y="4065824"/>
                    <a:ext cx="55034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2895" y="4065824"/>
                    <a:ext cx="550342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4572000" y="3935116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0" y="3935116"/>
                    <a:ext cx="55034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 36"/>
              <p:cNvSpPr/>
              <p:nvPr/>
            </p:nvSpPr>
            <p:spPr>
              <a:xfrm>
                <a:off x="1284404" y="5662518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2</a:t>
                </a:r>
                <a:r>
                  <a:rPr lang="en-US" altLang="zh-CN" sz="1050" dirty="0" smtClean="0"/>
                  <a:t>,2</a:t>
                </a:r>
                <a:endParaRPr lang="zh-CN" altLang="en-US" sz="105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912487" y="5623450"/>
                <a:ext cx="445089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-1,2</a:t>
                </a:r>
                <a:endParaRPr lang="zh-CN" altLang="en-US" sz="105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637622" y="5597346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1,1</a:t>
                </a:r>
                <a:endParaRPr lang="zh-CN" altLang="en-US" sz="105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435549" y="5607517"/>
                <a:ext cx="430983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1,-2</a:t>
                </a:r>
                <a:endParaRPr lang="zh-CN" altLang="en-US" sz="1050" dirty="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099358" y="5574021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1,2</a:t>
                </a:r>
                <a:endParaRPr lang="zh-CN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4100939" y="5019004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939" y="5019004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/>
                  <p:cNvSpPr/>
                  <p:nvPr/>
                </p:nvSpPr>
                <p:spPr>
                  <a:xfrm>
                    <a:off x="4872482" y="504129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矩形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82" y="504129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5407500" y="4987265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500" y="4987265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椭圆 42"/>
            <p:cNvSpPr/>
            <p:nvPr/>
          </p:nvSpPr>
          <p:spPr>
            <a:xfrm>
              <a:off x="4762755" y="4639687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cxnSp>
          <p:nvCxnSpPr>
            <p:cNvPr id="44" name="直接连接符 43"/>
            <p:cNvCxnSpPr>
              <a:stCxn id="43" idx="3"/>
              <a:endCxn id="46" idx="0"/>
            </p:cNvCxnSpPr>
            <p:nvPr/>
          </p:nvCxnSpPr>
          <p:spPr>
            <a:xfrm flipH="1">
              <a:off x="4715095" y="4885538"/>
              <a:ext cx="105659" cy="706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3" idx="5"/>
              <a:endCxn id="47" idx="0"/>
            </p:cNvCxnSpPr>
            <p:nvPr/>
          </p:nvCxnSpPr>
          <p:spPr>
            <a:xfrm>
              <a:off x="5100800" y="4885538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4469412" y="5591758"/>
              <a:ext cx="491365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-1,-2</a:t>
              </a:r>
              <a:endParaRPr lang="zh-CN" altLang="en-US" sz="105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130972" y="5554984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055731" y="5035595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731" y="5035595"/>
                  <a:ext cx="555665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本框 60"/>
          <p:cNvSpPr txBox="1"/>
          <p:nvPr/>
        </p:nvSpPr>
        <p:spPr>
          <a:xfrm>
            <a:off x="648350" y="750205"/>
            <a:ext cx="8361506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不完全信息使得扩展型中存在多节点的信息集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不能确定博弈的路径，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SPNE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无法应用，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也无法用于计算</a:t>
            </a:r>
            <a:endParaRPr lang="en-US" altLang="zh-CN" sz="24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0510" y="1939842"/>
            <a:ext cx="802594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利用贝叶斯公式，计算每条博弈路径的后验概率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在后继博弈上，保持策略和后验概率一致，即相互确定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3274736" y="3627013"/>
                <a:ext cx="712524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36" y="3627013"/>
                <a:ext cx="712524" cy="369332"/>
              </a:xfrm>
              <a:prstGeom prst="rect">
                <a:avLst/>
              </a:prstGeom>
              <a:blipFill rotWithShape="0">
                <a:blip r:embed="rId16"/>
                <a:stretch>
                  <a:fillRect r="-6723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351354" y="3627013"/>
                <a:ext cx="375565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54" y="3627013"/>
                <a:ext cx="375565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5496288" y="2996952"/>
                <a:ext cx="3596848" cy="34163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完美贝叶斯均衡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PBE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Perfect Bayesian Equilibrium 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PBE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包括策略组合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和后验概率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两个部分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，先验给定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在各后继博弈上，按照贝叶斯公式，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满足一致性条件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，后验概率为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，最佳策略为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88" y="2996952"/>
                <a:ext cx="3596848" cy="34163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0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639536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3528" y="2821578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0112" y="843999"/>
            <a:ext cx="13681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9712" y="837582"/>
            <a:ext cx="109837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9636" y="1412776"/>
            <a:ext cx="3234511" cy="1024925"/>
            <a:chOff x="1520788" y="1573371"/>
            <a:chExt cx="2115108" cy="1024925"/>
          </a:xfrm>
        </p:grpSpPr>
        <p:sp>
          <p:nvSpPr>
            <p:cNvPr id="6" name="文本框 5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纳什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GANs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30452" y="1412776"/>
            <a:ext cx="3181908" cy="1024925"/>
            <a:chOff x="1520788" y="1573371"/>
            <a:chExt cx="2115108" cy="1024925"/>
          </a:xfrm>
        </p:grpSpPr>
        <p:sp>
          <p:nvSpPr>
            <p:cNvPr id="21" name="文本框 20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解概念：贝叶斯纳什均衡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博弈：暗标拍卖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3608" y="2636912"/>
            <a:ext cx="3240360" cy="1006371"/>
            <a:chOff x="1520788" y="1573371"/>
            <a:chExt cx="2115108" cy="1006371"/>
          </a:xfrm>
        </p:grpSpPr>
        <p:sp>
          <p:nvSpPr>
            <p:cNvPr id="24" name="文本框 23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解概念：子博弈完美纳什均衡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博弈：象棋、围棋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30452" y="2636912"/>
            <a:ext cx="3181908" cy="1006371"/>
            <a:chOff x="1520788" y="1573371"/>
            <a:chExt cx="2115108" cy="1006371"/>
          </a:xfrm>
        </p:grpSpPr>
        <p:sp>
          <p:nvSpPr>
            <p:cNvPr id="30" name="文本框 29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博弈：德扑、星际</a:t>
              </a:r>
              <a:endParaRPr lang="zh-CN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23729" y="4005064"/>
            <a:ext cx="4284604" cy="1292662"/>
            <a:chOff x="1520788" y="1556825"/>
            <a:chExt cx="2115108" cy="1292662"/>
          </a:xfrm>
        </p:grpSpPr>
        <p:sp>
          <p:nvSpPr>
            <p:cNvPr id="36" name="文本框 35"/>
            <p:cNvSpPr txBox="1"/>
            <p:nvPr/>
          </p:nvSpPr>
          <p:spPr>
            <a:xfrm>
              <a:off x="1520788" y="1556825"/>
              <a:ext cx="211510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重复博弈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(Repeated Game)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20788" y="1926157"/>
              <a:ext cx="2115108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(Stage)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完全相同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阶段博弈结构相同，</a:t>
              </a:r>
              <a:r>
                <a:rPr lang="zh-CN" altLang="en-US" u="sng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变化 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围棋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马尔科夫完美均衡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123729" y="5680939"/>
            <a:ext cx="4284604" cy="738664"/>
            <a:chOff x="1520788" y="1556825"/>
            <a:chExt cx="2115108" cy="738664"/>
          </a:xfrm>
        </p:grpSpPr>
        <p:sp>
          <p:nvSpPr>
            <p:cNvPr id="45" name="文本框 44"/>
            <p:cNvSpPr txBox="1"/>
            <p:nvPr/>
          </p:nvSpPr>
          <p:spPr>
            <a:xfrm>
              <a:off x="1520788" y="1556825"/>
              <a:ext cx="211510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演化</a:t>
              </a:r>
              <a:r>
                <a:rPr lang="zh-CN" altLang="en-US" dirty="0" smtClean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</a:t>
              </a:r>
              <a:r>
                <a:rPr lang="en-US" altLang="zh-CN" dirty="0" smtClean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(Evolutionary Game)</a:t>
              </a:r>
              <a:endParaRPr lang="zh-CN" altLang="en-US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20788" y="1926157"/>
              <a:ext cx="21151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智能体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(Agent)</a:t>
              </a:r>
            </a:p>
          </p:txBody>
        </p:sp>
      </p:grpSp>
      <p:sp>
        <p:nvSpPr>
          <p:cNvPr id="3" name="下箭头 2"/>
          <p:cNvSpPr/>
          <p:nvPr/>
        </p:nvSpPr>
        <p:spPr>
          <a:xfrm>
            <a:off x="3275856" y="3643283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>
            <a:off x="5148064" y="3646106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3851920" y="5308442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81340" y="4374396"/>
            <a:ext cx="1152128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81340" y="5773272"/>
            <a:ext cx="150708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Intelligence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408333" y="5949280"/>
            <a:ext cx="473007" cy="2856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 flipH="1">
            <a:off x="6408333" y="4550404"/>
            <a:ext cx="473007" cy="2856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187624" y="4082545"/>
            <a:ext cx="36004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特殊结构动态博弈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896" y="948548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博弈案例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合作博弈论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Shapley Value</a:t>
            </a:r>
            <a:endParaRPr lang="en-US" altLang="zh-CN" dirty="0"/>
          </a:p>
          <a:p>
            <a:pPr lvl="1"/>
            <a:r>
              <a:rPr lang="zh-CN" altLang="en-US" dirty="0" smtClean="0"/>
              <a:t>非合作博弈论</a:t>
            </a:r>
            <a:endParaRPr lang="en-US" altLang="zh-CN" dirty="0" smtClean="0"/>
          </a:p>
          <a:p>
            <a:pPr lvl="2"/>
            <a:r>
              <a:rPr lang="zh-CN" altLang="en-US" dirty="0"/>
              <a:t>智猪博弈、公地</a:t>
            </a:r>
            <a:r>
              <a:rPr lang="zh-CN" altLang="en-US" dirty="0" smtClean="0"/>
              <a:t>悲剧、田忌赛马、拍卖</a:t>
            </a:r>
            <a:endParaRPr lang="en-US" altLang="zh-CN" dirty="0" smtClean="0"/>
          </a:p>
          <a:p>
            <a:r>
              <a:rPr lang="zh-CN" altLang="en-US" dirty="0" smtClean="0"/>
              <a:t>博弈模型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选择与效用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完全信息静态、完全信息动态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不完全信息静态、不完全信息动态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博弈论与人工智能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97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97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06152" y="4725144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51520" y="2780928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51520" y="908720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博弈思想与博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弈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论简史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027936"/>
            <a:ext cx="8712968" cy="2113032"/>
          </a:xfrm>
        </p:spPr>
        <p:txBody>
          <a:bodyPr/>
          <a:lstStyle/>
          <a:p>
            <a:pPr algn="ju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春秋时代，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孙子兵法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1512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马基雅维利</a:t>
            </a:r>
            <a:r>
              <a:rPr lang="zh-CN" altLang="en-US" sz="2800" dirty="0" smtClean="0"/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君主论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1830</a:t>
            </a:r>
            <a:r>
              <a:rPr lang="zh-CN" altLang="en-US" sz="2800" dirty="0"/>
              <a:t> 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克劳塞维茨</a:t>
            </a:r>
            <a:r>
              <a:rPr lang="zh-CN" altLang="en-US" sz="2800" dirty="0" smtClean="0"/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争论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1713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Waldegrave</a:t>
            </a:r>
            <a:r>
              <a:rPr lang="zh-CN" altLang="en-US" sz="2800" dirty="0" smtClean="0"/>
              <a:t>，二人博弈</a:t>
            </a:r>
            <a:r>
              <a:rPr lang="en-US" altLang="zh-CN" sz="2800" dirty="0" smtClean="0"/>
              <a:t>Min-Max</a:t>
            </a:r>
            <a:r>
              <a:rPr lang="zh-CN" altLang="en-US" sz="2800" dirty="0" smtClean="0"/>
              <a:t>混合策略解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1838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Cournot</a:t>
            </a:r>
            <a:r>
              <a:rPr lang="zh-CN" altLang="en-US" sz="2800" dirty="0" smtClean="0"/>
              <a:t>，双寡头垄断，产量竞争模型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静态</a:t>
            </a:r>
            <a:r>
              <a:rPr lang="en-US" altLang="zh-CN" sz="2800" dirty="0" smtClean="0"/>
              <a:t>)</a:t>
            </a:r>
          </a:p>
          <a:p>
            <a:pPr algn="just"/>
            <a:r>
              <a:rPr lang="en-US" altLang="zh-CN" sz="2800" dirty="0" smtClean="0"/>
              <a:t>1883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Bertrand</a:t>
            </a:r>
            <a:r>
              <a:rPr lang="zh-CN" altLang="en-US" sz="2800" dirty="0" smtClean="0"/>
              <a:t>，双寡头垄断，价格竞争模型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动态</a:t>
            </a:r>
            <a:r>
              <a:rPr lang="en-US" altLang="zh-CN" sz="2800" dirty="0" smtClean="0"/>
              <a:t>)</a:t>
            </a:r>
          </a:p>
          <a:p>
            <a:pPr algn="just"/>
            <a:endParaRPr lang="en-US" altLang="zh-CN" sz="2000" dirty="0" smtClean="0"/>
          </a:p>
          <a:p>
            <a:pPr algn="just"/>
            <a:r>
              <a:rPr lang="en-US" altLang="zh-CN" sz="2800" dirty="0" smtClean="0"/>
              <a:t>1913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Zermelo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solidFill>
                  <a:srgbClr val="0000FF"/>
                </a:solidFill>
              </a:rPr>
              <a:t>棋类必胜</a:t>
            </a:r>
            <a:r>
              <a:rPr lang="en-US" altLang="zh-CN" sz="2800" dirty="0" smtClean="0">
                <a:solidFill>
                  <a:srgbClr val="0000FF"/>
                </a:solidFill>
              </a:rPr>
              <a:t>(</a:t>
            </a:r>
            <a:r>
              <a:rPr lang="zh-CN" altLang="en-US" sz="2800" dirty="0" smtClean="0">
                <a:solidFill>
                  <a:srgbClr val="0000FF"/>
                </a:solidFill>
              </a:rPr>
              <a:t>不败</a:t>
            </a:r>
            <a:r>
              <a:rPr lang="en-US" altLang="zh-CN" sz="2800" dirty="0" smtClean="0">
                <a:solidFill>
                  <a:srgbClr val="0000FF"/>
                </a:solidFill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</a:rPr>
              <a:t>策略</a:t>
            </a:r>
            <a:r>
              <a:rPr lang="zh-CN" altLang="en-US" sz="2800" dirty="0" smtClean="0"/>
              <a:t>，逆向递归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1921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Borel</a:t>
            </a:r>
            <a:r>
              <a:rPr lang="zh-CN" altLang="en-US" sz="2800" dirty="0" smtClean="0"/>
              <a:t>，混合策略定义，</a:t>
            </a:r>
            <a:r>
              <a:rPr lang="en-US" altLang="zh-CN" sz="2800" dirty="0" smtClean="0"/>
              <a:t>Min-Max</a:t>
            </a:r>
            <a:r>
              <a:rPr lang="zh-CN" altLang="en-US" sz="2800" dirty="0" smtClean="0"/>
              <a:t>解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1928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Von Neumann &amp; Morgenstern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Min-Max</a:t>
            </a:r>
            <a:r>
              <a:rPr lang="zh-CN" altLang="en-US" sz="2800" dirty="0"/>
              <a:t>解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3145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10554316-v:\nsfc-team-2016-ppt\v6-clean-recording\clean-draft-june27.pptx"/>
  <p:tag name="ARTICULATE_PRESENTER_VERSION" val="7"/>
  <p:tag name="ARTICULATE_USED_PAGE_ORIENTATION" val="1"/>
  <p:tag name="ARTICULATE_USED_PAGE_SIZE" val="1"/>
  <p:tag name="ARTICULATE_SLIDE_COUNT" val="8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USED_LAYOUT" val="12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u-2006-ISIC-IFAC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CBAB9633-78B2-47BE-9984-9C6E184F7D9D}" vid="{08392712-E3D1-4302-BC7A-70C97DB8C890}"/>
    </a:ext>
  </a:extLst>
</a:theme>
</file>

<file path=ppt/theme/theme2.xml><?xml version="1.0" encoding="utf-8"?>
<a:theme xmlns:a="http://schemas.openxmlformats.org/drawingml/2006/main" name="1_Liu-2006-ISIC-IFAC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CBAB9633-78B2-47BE-9984-9C6E184F7D9D}" vid="{08392712-E3D1-4302-BC7A-70C97DB8C89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34787</TotalTime>
  <Words>8503</Words>
  <Application>Microsoft Office PowerPoint</Application>
  <PresentationFormat>全屏显示(4:3)</PresentationFormat>
  <Paragraphs>2457</Paragraphs>
  <Slides>109</Slides>
  <Notes>55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109</vt:i4>
      </vt:variant>
    </vt:vector>
  </HeadingPairs>
  <TitlesOfParts>
    <vt:vector size="121" baseType="lpstr">
      <vt:lpstr>黑体</vt:lpstr>
      <vt:lpstr>宋体</vt:lpstr>
      <vt:lpstr>微软雅黑</vt:lpstr>
      <vt:lpstr>Arial</vt:lpstr>
      <vt:lpstr>Calibri</vt:lpstr>
      <vt:lpstr>Cambria Math</vt:lpstr>
      <vt:lpstr>Garamond</vt:lpstr>
      <vt:lpstr>Tahoma</vt:lpstr>
      <vt:lpstr>Times New Roman</vt:lpstr>
      <vt:lpstr>Wingdings</vt:lpstr>
      <vt:lpstr>Liu-2006-ISIC-IFAC</vt:lpstr>
      <vt:lpstr>1_Liu-2006-ISIC-IFAC</vt:lpstr>
      <vt:lpstr>基础博弈论  </vt:lpstr>
      <vt:lpstr>课程内容</vt:lpstr>
      <vt:lpstr>课程内容</vt:lpstr>
      <vt:lpstr>合作博弈</vt:lpstr>
      <vt:lpstr>例：公平分摊—团购</vt:lpstr>
      <vt:lpstr>Shapley Value</vt:lpstr>
      <vt:lpstr>Shapley Value</vt:lpstr>
      <vt:lpstr>Shapley Value</vt:lpstr>
      <vt:lpstr>例：公平分摊—团购</vt:lpstr>
      <vt:lpstr>例：公平分摊—团购</vt:lpstr>
      <vt:lpstr>Shapley Value</vt:lpstr>
      <vt:lpstr>非合作博弈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例：智猪博弈(Boxed Pig Game)</vt:lpstr>
      <vt:lpstr>例：公地悲剧</vt:lpstr>
      <vt:lpstr>例：公地悲剧 (N = 2)</vt:lpstr>
      <vt:lpstr>例：公地悲剧 (N = 2)</vt:lpstr>
      <vt:lpstr>例：公地悲剧 (N = 2)</vt:lpstr>
      <vt:lpstr>例：公地悲剧 (N = 2)</vt:lpstr>
      <vt:lpstr>例：公地悲剧 (N = 2)</vt:lpstr>
      <vt:lpstr>例：公地悲剧 (N = 2)</vt:lpstr>
      <vt:lpstr>例：公地悲剧 (一般情形)</vt:lpstr>
      <vt:lpstr>例：公地悲剧 (一般情形)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例：田忌赛马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例：拍卖(Auction)</vt:lpstr>
      <vt:lpstr>概念总结</vt:lpstr>
      <vt:lpstr>课程内容</vt:lpstr>
      <vt:lpstr>选择与效用</vt:lpstr>
      <vt:lpstr>选择与效用</vt:lpstr>
      <vt:lpstr>选择与效用</vt:lpstr>
      <vt:lpstr>博弈论</vt:lpstr>
      <vt:lpstr>博弈论</vt:lpstr>
      <vt:lpstr>非合作博弈</vt:lpstr>
      <vt:lpstr>博弈求解—非合作博弈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不完全信息静态博弈—贝叶斯纳什均衡</vt:lpstr>
      <vt:lpstr>不完全信息静态博弈—贝叶斯纳什均衡</vt:lpstr>
      <vt:lpstr>纳什均衡—贝叶斯纳什均衡</vt:lpstr>
      <vt:lpstr>纳什均衡—贝叶斯纳什均衡</vt:lpstr>
      <vt:lpstr>纳什均衡—贝叶斯纳什均衡</vt:lpstr>
      <vt:lpstr>动态田忌赛马</vt:lpstr>
      <vt:lpstr>动态田忌赛马</vt:lpstr>
      <vt:lpstr>动态田忌赛马</vt:lpstr>
      <vt:lpstr>动态田忌赛马</vt:lpstr>
      <vt:lpstr>动态田忌赛马</vt:lpstr>
      <vt:lpstr>完全信息动态博弈—子博弈完美均衡</vt:lpstr>
      <vt:lpstr>完全信息动态博弈—子博弈完美均衡</vt:lpstr>
      <vt:lpstr>不完全信息动态博弈—完美贝叶斯均衡</vt:lpstr>
      <vt:lpstr>博弈求解—非合作博弈</vt:lpstr>
      <vt:lpstr>课程内容</vt:lpstr>
      <vt:lpstr>博弈思想与博弈论简史</vt:lpstr>
      <vt:lpstr>博弈思想与博弈论简史</vt:lpstr>
      <vt:lpstr>博弈论成就认可</vt:lpstr>
      <vt:lpstr>博弈求解—合作博弈</vt:lpstr>
      <vt:lpstr>博弈求解—非合作博弈</vt:lpstr>
      <vt:lpstr>“逆向博弈论”</vt:lpstr>
      <vt:lpstr>人工智能与博弈论</vt:lpstr>
      <vt:lpstr>博弈 + AI 代表性成果</vt:lpstr>
      <vt:lpstr>博弈+AI</vt:lpstr>
      <vt:lpstr>AI+博弈</vt:lpstr>
      <vt:lpstr>人工智能与博弈论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ljq</dc:creator>
  <cp:lastModifiedBy>ibasic</cp:lastModifiedBy>
  <cp:revision>1375</cp:revision>
  <cp:lastPrinted>2019-07-11T14:20:47Z</cp:lastPrinted>
  <dcterms:created xsi:type="dcterms:W3CDTF">2014-07-19T06:34:58Z</dcterms:created>
  <dcterms:modified xsi:type="dcterms:W3CDTF">2021-04-12T10:03:31Z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B8FD1B26-FD8C-4717-A64F-ADE771D4037F</vt:lpwstr>
  </property>
  <property fmtid="{D5CDD505-2E9C-101B-9397-08002B2CF9AE}" pid="3" name="ArticulatePath">
    <vt:lpwstr>Group_Zeng_20160623-aft</vt:lpwstr>
  </property>
  <property fmtid="{D5CDD505-2E9C-101B-9397-08002B2CF9AE}" pid="4" name="ArticulateProjectVersion">
    <vt:lpwstr>7</vt:lpwstr>
  </property>
  <property fmtid="{D5CDD505-2E9C-101B-9397-08002B2CF9AE}" pid="5" name="ArticulateUseProject">
    <vt:lpwstr>1</vt:lpwstr>
  </property>
  <property fmtid="{D5CDD505-2E9C-101B-9397-08002B2CF9AE}" pid="6" name="ArticulateProjectFull">
    <vt:lpwstr>V:\NSFC-Team-2016-PPT\V6-clean-recording\clean-draft-june27.ppta</vt:lpwstr>
  </property>
</Properties>
</file>